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54"/>
  </p:notesMasterIdLst>
  <p:sldIdLst>
    <p:sldId id="256" r:id="rId2"/>
    <p:sldId id="263" r:id="rId3"/>
    <p:sldId id="311" r:id="rId4"/>
    <p:sldId id="257" r:id="rId5"/>
    <p:sldId id="272" r:id="rId6"/>
    <p:sldId id="273" r:id="rId7"/>
    <p:sldId id="264" r:id="rId8"/>
    <p:sldId id="265" r:id="rId9"/>
    <p:sldId id="266" r:id="rId10"/>
    <p:sldId id="274" r:id="rId11"/>
    <p:sldId id="279" r:id="rId12"/>
    <p:sldId id="270" r:id="rId13"/>
    <p:sldId id="277" r:id="rId14"/>
    <p:sldId id="275" r:id="rId15"/>
    <p:sldId id="259" r:id="rId16"/>
    <p:sldId id="283" r:id="rId17"/>
    <p:sldId id="319" r:id="rId18"/>
    <p:sldId id="318" r:id="rId19"/>
    <p:sldId id="278" r:id="rId20"/>
    <p:sldId id="280" r:id="rId21"/>
    <p:sldId id="281" r:id="rId22"/>
    <p:sldId id="287" r:id="rId23"/>
    <p:sldId id="271" r:id="rId24"/>
    <p:sldId id="285" r:id="rId25"/>
    <p:sldId id="282" r:id="rId26"/>
    <p:sldId id="284" r:id="rId27"/>
    <p:sldId id="289" r:id="rId28"/>
    <p:sldId id="290" r:id="rId29"/>
    <p:sldId id="291" r:id="rId30"/>
    <p:sldId id="292" r:id="rId31"/>
    <p:sldId id="293" r:id="rId32"/>
    <p:sldId id="316" r:id="rId33"/>
    <p:sldId id="314" r:id="rId34"/>
    <p:sldId id="294" r:id="rId35"/>
    <p:sldId id="296" r:id="rId36"/>
    <p:sldId id="313" r:id="rId37"/>
    <p:sldId id="317" r:id="rId38"/>
    <p:sldId id="295" r:id="rId39"/>
    <p:sldId id="297" r:id="rId40"/>
    <p:sldId id="312" r:id="rId41"/>
    <p:sldId id="298" r:id="rId42"/>
    <p:sldId id="315" r:id="rId43"/>
    <p:sldId id="299" r:id="rId44"/>
    <p:sldId id="301" r:id="rId45"/>
    <p:sldId id="302" r:id="rId46"/>
    <p:sldId id="303" r:id="rId47"/>
    <p:sldId id="304" r:id="rId48"/>
    <p:sldId id="305" r:id="rId49"/>
    <p:sldId id="306" r:id="rId50"/>
    <p:sldId id="307" r:id="rId51"/>
    <p:sldId id="260" r:id="rId52"/>
    <p:sldId id="310" r:id="rId53"/>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
      <p:font typeface="Garamond" panose="02020404030301010803" pitchFamily="18" charset="0"/>
      <p:regular r:id="rId59"/>
      <p:bold r:id="rId60"/>
      <p:italic r:id="rId61"/>
    </p:embeddedFont>
    <p:embeddedFont>
      <p:font typeface="Kaushan Script" panose="020B0604020202020204" charset="0"/>
      <p:regular r:id="rId62"/>
    </p:embeddedFont>
    <p:embeddedFont>
      <p:font typeface="Segoe UI Black" panose="020B0A02040204020203" pitchFamily="34" charset="0"/>
      <p:bold r:id="rId63"/>
      <p:boldItalic r:id="rId64"/>
    </p:embeddedFont>
    <p:embeddedFont>
      <p:font typeface="Unkempt" panose="020B0604020202020204" charset="0"/>
      <p:regular r:id="rId65"/>
      <p:bold r:id="rId6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2" d="100"/>
          <a:sy n="72" d="100"/>
        </p:scale>
        <p:origin x="1506" y="54"/>
      </p:cViewPr>
      <p:guideLst>
        <p:guide orient="horz" pos="2160"/>
        <p:guide pos="2880"/>
      </p:guideLst>
    </p:cSldViewPr>
  </p:slideViewPr>
  <p:notesTextViewPr>
    <p:cViewPr>
      <p:scale>
        <a:sx n="1" d="1"/>
        <a:sy n="1" d="1"/>
      </p:scale>
      <p:origin x="0" y="0"/>
    </p:cViewPr>
  </p:notesTextViewPr>
  <p:sorterViewPr>
    <p:cViewPr>
      <p:scale>
        <a:sx n="100" d="100"/>
        <a:sy n="100" d="100"/>
      </p:scale>
      <p:origin x="0" y="-9240"/>
    </p:cViewPr>
  </p:sorterViewPr>
  <p:notesViewPr>
    <p:cSldViewPr>
      <p:cViewPr varScale="1">
        <p:scale>
          <a:sx n="58" d="100"/>
          <a:sy n="58" d="100"/>
        </p:scale>
        <p:origin x="302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font" Target="fonts/font9.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93A96-D9C0-47FA-A266-B25371162619}" type="datetimeFigureOut">
              <a:rPr lang="en-US" smtClean="0"/>
              <a:t>8/2/2018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64BCB-F978-429A-ADFD-034DB1577B9B}" type="slidenum">
              <a:rPr lang="en-US" smtClean="0"/>
              <a:t>‹#›</a:t>
            </a:fld>
            <a:endParaRPr lang="en-US" dirty="0"/>
          </a:p>
        </p:txBody>
      </p:sp>
    </p:spTree>
    <p:extLst>
      <p:ext uri="{BB962C8B-B14F-4D97-AF65-F5344CB8AC3E}">
        <p14:creationId xmlns:p14="http://schemas.microsoft.com/office/powerpoint/2010/main" val="2193094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1</a:t>
            </a:fld>
            <a:endParaRPr lang="en-US" dirty="0"/>
          </a:p>
        </p:txBody>
      </p:sp>
    </p:spTree>
    <p:extLst>
      <p:ext uri="{BB962C8B-B14F-4D97-AF65-F5344CB8AC3E}">
        <p14:creationId xmlns:p14="http://schemas.microsoft.com/office/powerpoint/2010/main" val="3840310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a:t>
            </a:fld>
            <a:endParaRPr lang="en-US" dirty="0"/>
          </a:p>
        </p:txBody>
      </p:sp>
    </p:spTree>
    <p:extLst>
      <p:ext uri="{BB962C8B-B14F-4D97-AF65-F5344CB8AC3E}">
        <p14:creationId xmlns:p14="http://schemas.microsoft.com/office/powerpoint/2010/main" val="76948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a:t>
            </a:fld>
            <a:endParaRPr lang="en-US" dirty="0"/>
          </a:p>
        </p:txBody>
      </p:sp>
    </p:spTree>
    <p:extLst>
      <p:ext uri="{BB962C8B-B14F-4D97-AF65-F5344CB8AC3E}">
        <p14:creationId xmlns:p14="http://schemas.microsoft.com/office/powerpoint/2010/main" val="2038083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a:t>
            </a:fld>
            <a:endParaRPr lang="en-US" dirty="0"/>
          </a:p>
        </p:txBody>
      </p:sp>
    </p:spTree>
    <p:extLst>
      <p:ext uri="{BB962C8B-B14F-4D97-AF65-F5344CB8AC3E}">
        <p14:creationId xmlns:p14="http://schemas.microsoft.com/office/powerpoint/2010/main" val="1026212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a volunteer knows and understands the less likely the volunteer will get in trouble. Even if they do have a problem, most people can deal with it because you told them not to do what got them in trouble.</a:t>
            </a:r>
          </a:p>
          <a:p>
            <a:endParaRPr lang="en-US" dirty="0"/>
          </a:p>
          <a:p>
            <a:r>
              <a:rPr lang="en-US" dirty="0"/>
              <a:t>You can NEVER over educate. </a:t>
            </a:r>
          </a:p>
        </p:txBody>
      </p:sp>
      <p:sp>
        <p:nvSpPr>
          <p:cNvPr id="4" name="Slide Number Placeholder 3"/>
          <p:cNvSpPr>
            <a:spLocks noGrp="1"/>
          </p:cNvSpPr>
          <p:nvPr>
            <p:ph type="sldNum" sz="quarter" idx="10"/>
          </p:nvPr>
        </p:nvSpPr>
        <p:spPr/>
        <p:txBody>
          <a:bodyPr/>
          <a:lstStyle/>
          <a:p>
            <a:fld id="{CF964BCB-F978-429A-ADFD-034DB1577B9B}" type="slidenum">
              <a:rPr lang="en-US" smtClean="0"/>
              <a:t>5</a:t>
            </a:fld>
            <a:endParaRPr lang="en-US" dirty="0"/>
          </a:p>
        </p:txBody>
      </p:sp>
    </p:spTree>
    <p:extLst>
      <p:ext uri="{BB962C8B-B14F-4D97-AF65-F5344CB8AC3E}">
        <p14:creationId xmlns:p14="http://schemas.microsoft.com/office/powerpoint/2010/main" val="3187420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6</a:t>
            </a:fld>
            <a:endParaRPr lang="en-US" dirty="0"/>
          </a:p>
        </p:txBody>
      </p:sp>
    </p:spTree>
    <p:extLst>
      <p:ext uri="{BB962C8B-B14F-4D97-AF65-F5344CB8AC3E}">
        <p14:creationId xmlns:p14="http://schemas.microsoft.com/office/powerpoint/2010/main" val="1835755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information scares problem volunteers away. You want someone scared sitting at home in the US, not in the middle of the jungle. </a:t>
            </a:r>
          </a:p>
        </p:txBody>
      </p:sp>
      <p:sp>
        <p:nvSpPr>
          <p:cNvPr id="4" name="Slide Number Placeholder 3"/>
          <p:cNvSpPr>
            <a:spLocks noGrp="1"/>
          </p:cNvSpPr>
          <p:nvPr>
            <p:ph type="sldNum" sz="quarter" idx="10"/>
          </p:nvPr>
        </p:nvSpPr>
        <p:spPr/>
        <p:txBody>
          <a:bodyPr/>
          <a:lstStyle/>
          <a:p>
            <a:fld id="{CF964BCB-F978-429A-ADFD-034DB1577B9B}" type="slidenum">
              <a:rPr lang="en-US" smtClean="0"/>
              <a:t>7</a:t>
            </a:fld>
            <a:endParaRPr lang="en-US" dirty="0"/>
          </a:p>
        </p:txBody>
      </p:sp>
    </p:spTree>
    <p:extLst>
      <p:ext uri="{BB962C8B-B14F-4D97-AF65-F5344CB8AC3E}">
        <p14:creationId xmlns:p14="http://schemas.microsoft.com/office/powerpoint/2010/main" val="1952863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if you are honest in court you look good.</a:t>
            </a:r>
          </a:p>
        </p:txBody>
      </p:sp>
      <p:sp>
        <p:nvSpPr>
          <p:cNvPr id="4" name="Slide Number Placeholder 3"/>
          <p:cNvSpPr>
            <a:spLocks noGrp="1"/>
          </p:cNvSpPr>
          <p:nvPr>
            <p:ph type="sldNum" sz="quarter" idx="10"/>
          </p:nvPr>
        </p:nvSpPr>
        <p:spPr/>
        <p:txBody>
          <a:bodyPr/>
          <a:lstStyle/>
          <a:p>
            <a:fld id="{CF964BCB-F978-429A-ADFD-034DB1577B9B}" type="slidenum">
              <a:rPr lang="en-US" smtClean="0"/>
              <a:t>8</a:t>
            </a:fld>
            <a:endParaRPr lang="en-US" dirty="0"/>
          </a:p>
        </p:txBody>
      </p:sp>
    </p:spTree>
    <p:extLst>
      <p:ext uri="{BB962C8B-B14F-4D97-AF65-F5344CB8AC3E}">
        <p14:creationId xmlns:p14="http://schemas.microsoft.com/office/powerpoint/2010/main" val="2214655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9</a:t>
            </a:fld>
            <a:endParaRPr lang="en-US" dirty="0"/>
          </a:p>
        </p:txBody>
      </p:sp>
    </p:spTree>
    <p:extLst>
      <p:ext uri="{BB962C8B-B14F-4D97-AF65-F5344CB8AC3E}">
        <p14:creationId xmlns:p14="http://schemas.microsoft.com/office/powerpoint/2010/main" val="1186690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10</a:t>
            </a:fld>
            <a:endParaRPr lang="en-US" dirty="0"/>
          </a:p>
        </p:txBody>
      </p:sp>
    </p:spTree>
    <p:extLst>
      <p:ext uri="{BB962C8B-B14F-4D97-AF65-F5344CB8AC3E}">
        <p14:creationId xmlns:p14="http://schemas.microsoft.com/office/powerpoint/2010/main" val="350644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effort to sell, the trip, the adventure, the work is where promises are made to come back to haunt you.</a:t>
            </a:r>
          </a:p>
        </p:txBody>
      </p:sp>
      <p:sp>
        <p:nvSpPr>
          <p:cNvPr id="4" name="Slide Number Placeholder 3"/>
          <p:cNvSpPr>
            <a:spLocks noGrp="1"/>
          </p:cNvSpPr>
          <p:nvPr>
            <p:ph type="sldNum" sz="quarter" idx="10"/>
          </p:nvPr>
        </p:nvSpPr>
        <p:spPr/>
        <p:txBody>
          <a:bodyPr/>
          <a:lstStyle/>
          <a:p>
            <a:fld id="{CF964BCB-F978-429A-ADFD-034DB1577B9B}" type="slidenum">
              <a:rPr lang="en-US" smtClean="0"/>
              <a:t>11</a:t>
            </a:fld>
            <a:endParaRPr lang="en-US" dirty="0"/>
          </a:p>
        </p:txBody>
      </p:sp>
    </p:spTree>
    <p:extLst>
      <p:ext uri="{BB962C8B-B14F-4D97-AF65-F5344CB8AC3E}">
        <p14:creationId xmlns:p14="http://schemas.microsoft.com/office/powerpoint/2010/main" val="1898367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never knew we would be 100 miles from help.</a:t>
            </a:r>
          </a:p>
          <a:p>
            <a:r>
              <a:rPr lang="en-US" dirty="0"/>
              <a:t>If I would have known I never would have gone.</a:t>
            </a:r>
          </a:p>
          <a:p>
            <a:r>
              <a:rPr lang="en-US" dirty="0"/>
              <a:t>I thought those things only occurred on TV.</a:t>
            </a:r>
          </a:p>
          <a:p>
            <a:endParaRPr lang="en-US" dirty="0"/>
          </a:p>
          <a:p>
            <a:r>
              <a:rPr lang="en-US" dirty="0"/>
              <a:t>One of the first cases I was involved in an intern laid at the bottom of a mountain in Nepal for hours believing that flight for life would come. Only after waiting that long did he realize that the donkey the locals had found was his ride for life.</a:t>
            </a:r>
          </a:p>
        </p:txBody>
      </p:sp>
      <p:sp>
        <p:nvSpPr>
          <p:cNvPr id="4" name="Slide Number Placeholder 3"/>
          <p:cNvSpPr>
            <a:spLocks noGrp="1"/>
          </p:cNvSpPr>
          <p:nvPr>
            <p:ph type="sldNum" sz="quarter" idx="10"/>
          </p:nvPr>
        </p:nvSpPr>
        <p:spPr/>
        <p:txBody>
          <a:bodyPr/>
          <a:lstStyle/>
          <a:p>
            <a:fld id="{CF964BCB-F978-429A-ADFD-034DB1577B9B}" type="slidenum">
              <a:rPr lang="en-US" smtClean="0"/>
              <a:t>12</a:t>
            </a:fld>
            <a:endParaRPr lang="en-US" dirty="0"/>
          </a:p>
        </p:txBody>
      </p:sp>
    </p:spTree>
    <p:extLst>
      <p:ext uri="{BB962C8B-B14F-4D97-AF65-F5344CB8AC3E}">
        <p14:creationId xmlns:p14="http://schemas.microsoft.com/office/powerpoint/2010/main" val="332251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Advertising, marketing, promises are easy to put into evidence. The jury gets to see them in the jury room, to hold them and to see the “lies” the plaintiff said you told.</a:t>
            </a:r>
            <a:br>
              <a:rPr lang="en-US" dirty="0"/>
            </a:br>
            <a:br>
              <a:rPr lang="en-US" dirty="0"/>
            </a:br>
            <a:r>
              <a:rPr lang="en-US" dirty="0"/>
              <a:t>You should  either counter that will what was actually said and what you had given them or was on the website of what the real risks were.</a:t>
            </a:r>
          </a:p>
        </p:txBody>
      </p:sp>
      <p:sp>
        <p:nvSpPr>
          <p:cNvPr id="4" name="Slide Number Placeholder 3"/>
          <p:cNvSpPr>
            <a:spLocks noGrp="1"/>
          </p:cNvSpPr>
          <p:nvPr>
            <p:ph type="sldNum" sz="quarter" idx="10"/>
          </p:nvPr>
        </p:nvSpPr>
        <p:spPr/>
        <p:txBody>
          <a:bodyPr/>
          <a:lstStyle/>
          <a:p>
            <a:fld id="{CF964BCB-F978-429A-ADFD-034DB1577B9B}" type="slidenum">
              <a:rPr lang="en-US" smtClean="0"/>
              <a:t>13</a:t>
            </a:fld>
            <a:endParaRPr lang="en-US" dirty="0"/>
          </a:p>
        </p:txBody>
      </p:sp>
    </p:spTree>
    <p:extLst>
      <p:ext uri="{BB962C8B-B14F-4D97-AF65-F5344CB8AC3E}">
        <p14:creationId xmlns:p14="http://schemas.microsoft.com/office/powerpoint/2010/main" val="2529527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14</a:t>
            </a:fld>
            <a:endParaRPr lang="en-US" dirty="0"/>
          </a:p>
        </p:txBody>
      </p:sp>
    </p:spTree>
    <p:extLst>
      <p:ext uri="{BB962C8B-B14F-4D97-AF65-F5344CB8AC3E}">
        <p14:creationId xmlns:p14="http://schemas.microsoft.com/office/powerpoint/2010/main" val="1549923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3 the release is the strongest and best defense in 45 states.</a:t>
            </a:r>
          </a:p>
        </p:txBody>
      </p:sp>
      <p:sp>
        <p:nvSpPr>
          <p:cNvPr id="4" name="Slide Number Placeholder 3"/>
          <p:cNvSpPr>
            <a:spLocks noGrp="1"/>
          </p:cNvSpPr>
          <p:nvPr>
            <p:ph type="sldNum" sz="quarter" idx="10"/>
          </p:nvPr>
        </p:nvSpPr>
        <p:spPr/>
        <p:txBody>
          <a:bodyPr/>
          <a:lstStyle/>
          <a:p>
            <a:fld id="{CF964BCB-F978-429A-ADFD-034DB1577B9B}" type="slidenum">
              <a:rPr lang="en-US" smtClean="0"/>
              <a:t>15</a:t>
            </a:fld>
            <a:endParaRPr lang="en-US" dirty="0"/>
          </a:p>
        </p:txBody>
      </p:sp>
    </p:spTree>
    <p:extLst>
      <p:ext uri="{BB962C8B-B14F-4D97-AF65-F5344CB8AC3E}">
        <p14:creationId xmlns:p14="http://schemas.microsoft.com/office/powerpoint/2010/main" val="2162505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be afraid to show the worst. It will scare away the people who should not go. If they can’t deal with it online how are the going to deal with it in real life.</a:t>
            </a:r>
          </a:p>
          <a:p>
            <a:endParaRPr lang="en-US" dirty="0"/>
          </a:p>
          <a:p>
            <a:r>
              <a:rPr lang="en-US" dirty="0"/>
              <a:t>Besides it will encourage some volunteers.</a:t>
            </a:r>
          </a:p>
        </p:txBody>
      </p:sp>
      <p:sp>
        <p:nvSpPr>
          <p:cNvPr id="4" name="Slide Number Placeholder 3"/>
          <p:cNvSpPr>
            <a:spLocks noGrp="1"/>
          </p:cNvSpPr>
          <p:nvPr>
            <p:ph type="sldNum" sz="quarter" idx="10"/>
          </p:nvPr>
        </p:nvSpPr>
        <p:spPr/>
        <p:txBody>
          <a:bodyPr/>
          <a:lstStyle/>
          <a:p>
            <a:fld id="{CF964BCB-F978-429A-ADFD-034DB1577B9B}" type="slidenum">
              <a:rPr lang="en-US" smtClean="0"/>
              <a:t>16</a:t>
            </a:fld>
            <a:endParaRPr lang="en-US" dirty="0"/>
          </a:p>
        </p:txBody>
      </p:sp>
    </p:spTree>
    <p:extLst>
      <p:ext uri="{BB962C8B-B14F-4D97-AF65-F5344CB8AC3E}">
        <p14:creationId xmlns:p14="http://schemas.microsoft.com/office/powerpoint/2010/main" val="2295626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be afraid to show the worst. It will scare away the people who should not go. If they can’t deal with it online how are the going to deal with it in real life.</a:t>
            </a:r>
          </a:p>
          <a:p>
            <a:endParaRPr lang="en-US" dirty="0"/>
          </a:p>
          <a:p>
            <a:r>
              <a:rPr lang="en-US" dirty="0"/>
              <a:t>Besides it will encourage some volunteers.</a:t>
            </a:r>
          </a:p>
        </p:txBody>
      </p:sp>
      <p:sp>
        <p:nvSpPr>
          <p:cNvPr id="4" name="Slide Number Placeholder 3"/>
          <p:cNvSpPr>
            <a:spLocks noGrp="1"/>
          </p:cNvSpPr>
          <p:nvPr>
            <p:ph type="sldNum" sz="quarter" idx="10"/>
          </p:nvPr>
        </p:nvSpPr>
        <p:spPr/>
        <p:txBody>
          <a:bodyPr/>
          <a:lstStyle/>
          <a:p>
            <a:fld id="{CF964BCB-F978-429A-ADFD-034DB1577B9B}" type="slidenum">
              <a:rPr lang="en-US" smtClean="0"/>
              <a:t>17</a:t>
            </a:fld>
            <a:endParaRPr lang="en-US" dirty="0"/>
          </a:p>
        </p:txBody>
      </p:sp>
    </p:spTree>
    <p:extLst>
      <p:ext uri="{BB962C8B-B14F-4D97-AF65-F5344CB8AC3E}">
        <p14:creationId xmlns:p14="http://schemas.microsoft.com/office/powerpoint/2010/main" val="2826792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be afraid to show the worst. It will scare away the people who should not go. If they can’t deal with it online how are the going to deal with it in real life.</a:t>
            </a:r>
          </a:p>
          <a:p>
            <a:endParaRPr lang="en-US" dirty="0"/>
          </a:p>
          <a:p>
            <a:r>
              <a:rPr lang="en-US" dirty="0"/>
              <a:t>Besides it will encourage some volunteers.</a:t>
            </a:r>
          </a:p>
        </p:txBody>
      </p:sp>
      <p:sp>
        <p:nvSpPr>
          <p:cNvPr id="4" name="Slide Number Placeholder 3"/>
          <p:cNvSpPr>
            <a:spLocks noGrp="1"/>
          </p:cNvSpPr>
          <p:nvPr>
            <p:ph type="sldNum" sz="quarter" idx="10"/>
          </p:nvPr>
        </p:nvSpPr>
        <p:spPr/>
        <p:txBody>
          <a:bodyPr/>
          <a:lstStyle/>
          <a:p>
            <a:fld id="{CF964BCB-F978-429A-ADFD-034DB1577B9B}" type="slidenum">
              <a:rPr lang="en-US" smtClean="0"/>
              <a:t>18</a:t>
            </a:fld>
            <a:endParaRPr lang="en-US" dirty="0"/>
          </a:p>
        </p:txBody>
      </p:sp>
    </p:spTree>
    <p:extLst>
      <p:ext uri="{BB962C8B-B14F-4D97-AF65-F5344CB8AC3E}">
        <p14:creationId xmlns:p14="http://schemas.microsoft.com/office/powerpoint/2010/main" val="2221466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written correctly, if it points out the general risks, if it does not mis inform, if it is written in large type and the person is given plenty of time to read it, the release stops lawsuits quickly.</a:t>
            </a:r>
          </a:p>
        </p:txBody>
      </p:sp>
      <p:sp>
        <p:nvSpPr>
          <p:cNvPr id="4" name="Slide Number Placeholder 3"/>
          <p:cNvSpPr>
            <a:spLocks noGrp="1"/>
          </p:cNvSpPr>
          <p:nvPr>
            <p:ph type="sldNum" sz="quarter" idx="10"/>
          </p:nvPr>
        </p:nvSpPr>
        <p:spPr/>
        <p:txBody>
          <a:bodyPr/>
          <a:lstStyle/>
          <a:p>
            <a:fld id="{CF964BCB-F978-429A-ADFD-034DB1577B9B}" type="slidenum">
              <a:rPr lang="en-US" smtClean="0"/>
              <a:t>19</a:t>
            </a:fld>
            <a:endParaRPr lang="en-US" dirty="0"/>
          </a:p>
        </p:txBody>
      </p:sp>
    </p:spTree>
    <p:extLst>
      <p:ext uri="{BB962C8B-B14F-4D97-AF65-F5344CB8AC3E}">
        <p14:creationId xmlns:p14="http://schemas.microsoft.com/office/powerpoint/2010/main" val="1806489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20</a:t>
            </a:fld>
            <a:endParaRPr lang="en-US" dirty="0"/>
          </a:p>
        </p:txBody>
      </p:sp>
    </p:spTree>
    <p:extLst>
      <p:ext uri="{BB962C8B-B14F-4D97-AF65-F5344CB8AC3E}">
        <p14:creationId xmlns:p14="http://schemas.microsoft.com/office/powerpoint/2010/main" val="2055506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resources do we have?</a:t>
            </a:r>
          </a:p>
          <a:p>
            <a:r>
              <a:rPr lang="en-US" dirty="0"/>
              <a:t>What skills do we have?</a:t>
            </a:r>
          </a:p>
          <a:p>
            <a:r>
              <a:rPr lang="en-US" dirty="0"/>
              <a:t>What can we do, and still survive ourselves.</a:t>
            </a:r>
          </a:p>
        </p:txBody>
      </p:sp>
      <p:sp>
        <p:nvSpPr>
          <p:cNvPr id="4" name="Slide Number Placeholder 3"/>
          <p:cNvSpPr>
            <a:spLocks noGrp="1"/>
          </p:cNvSpPr>
          <p:nvPr>
            <p:ph type="sldNum" sz="quarter" idx="10"/>
          </p:nvPr>
        </p:nvSpPr>
        <p:spPr/>
        <p:txBody>
          <a:bodyPr/>
          <a:lstStyle/>
          <a:p>
            <a:fld id="{CF964BCB-F978-429A-ADFD-034DB1577B9B}" type="slidenum">
              <a:rPr lang="en-US" smtClean="0"/>
              <a:t>21</a:t>
            </a:fld>
            <a:endParaRPr lang="en-US" dirty="0"/>
          </a:p>
        </p:txBody>
      </p:sp>
    </p:spTree>
    <p:extLst>
      <p:ext uri="{BB962C8B-B14F-4D97-AF65-F5344CB8AC3E}">
        <p14:creationId xmlns:p14="http://schemas.microsoft.com/office/powerpoint/2010/main" val="2301516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22</a:t>
            </a:fld>
            <a:endParaRPr lang="en-US" dirty="0"/>
          </a:p>
        </p:txBody>
      </p:sp>
    </p:spTree>
    <p:extLst>
      <p:ext uri="{BB962C8B-B14F-4D97-AF65-F5344CB8AC3E}">
        <p14:creationId xmlns:p14="http://schemas.microsoft.com/office/powerpoint/2010/main" val="3431482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plan does not work if the people you have cannot implement.  It might be a best seller but if no one can follow it, remember it, or do it, it is a worthless piece of paper better used to start a fire for the victim.</a:t>
            </a:r>
          </a:p>
        </p:txBody>
      </p:sp>
      <p:sp>
        <p:nvSpPr>
          <p:cNvPr id="4" name="Slide Number Placeholder 3"/>
          <p:cNvSpPr>
            <a:spLocks noGrp="1"/>
          </p:cNvSpPr>
          <p:nvPr>
            <p:ph type="sldNum" sz="quarter" idx="10"/>
          </p:nvPr>
        </p:nvSpPr>
        <p:spPr/>
        <p:txBody>
          <a:bodyPr/>
          <a:lstStyle/>
          <a:p>
            <a:fld id="{CF964BCB-F978-429A-ADFD-034DB1577B9B}" type="slidenum">
              <a:rPr lang="en-US" smtClean="0"/>
              <a:t>23</a:t>
            </a:fld>
            <a:endParaRPr lang="en-US" dirty="0"/>
          </a:p>
        </p:txBody>
      </p:sp>
    </p:spTree>
    <p:extLst>
      <p:ext uri="{BB962C8B-B14F-4D97-AF65-F5344CB8AC3E}">
        <p14:creationId xmlns:p14="http://schemas.microsoft.com/office/powerpoint/2010/main" val="323763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plan is a course of reacting, not a script</a:t>
            </a:r>
          </a:p>
        </p:txBody>
      </p:sp>
      <p:sp>
        <p:nvSpPr>
          <p:cNvPr id="4" name="Slide Number Placeholder 3"/>
          <p:cNvSpPr>
            <a:spLocks noGrp="1"/>
          </p:cNvSpPr>
          <p:nvPr>
            <p:ph type="sldNum" sz="quarter" idx="10"/>
          </p:nvPr>
        </p:nvSpPr>
        <p:spPr/>
        <p:txBody>
          <a:bodyPr/>
          <a:lstStyle/>
          <a:p>
            <a:fld id="{CF964BCB-F978-429A-ADFD-034DB1577B9B}" type="slidenum">
              <a:rPr lang="en-US" smtClean="0"/>
              <a:t>24</a:t>
            </a:fld>
            <a:endParaRPr lang="en-US" dirty="0"/>
          </a:p>
        </p:txBody>
      </p:sp>
    </p:spTree>
    <p:extLst>
      <p:ext uri="{BB962C8B-B14F-4D97-AF65-F5344CB8AC3E}">
        <p14:creationId xmlns:p14="http://schemas.microsoft.com/office/powerpoint/2010/main" val="3565272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25</a:t>
            </a:fld>
            <a:endParaRPr lang="en-US" dirty="0"/>
          </a:p>
        </p:txBody>
      </p:sp>
    </p:spTree>
    <p:extLst>
      <p:ext uri="{BB962C8B-B14F-4D97-AF65-F5344CB8AC3E}">
        <p14:creationId xmlns:p14="http://schemas.microsoft.com/office/powerpoint/2010/main" val="3817791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What happens if you have a well thought out plan, which does not get followed? You will be explaining both why your plan was bad and why it was not followed.</a:t>
            </a:r>
            <a:br>
              <a:rPr lang="en-US" sz="1800" dirty="0"/>
            </a:br>
            <a:br>
              <a:rPr lang="en-US" sz="1800" dirty="0"/>
            </a:br>
            <a:r>
              <a:rPr lang="en-US" sz="1800" dirty="0"/>
              <a:t>What if you plan had 30 possible scenarios. How are going to explain that the thing that did happen was not covered in your plan.</a:t>
            </a:r>
          </a:p>
          <a:p>
            <a:endParaRPr lang="en-US" sz="1800" dirty="0"/>
          </a:p>
          <a:p>
            <a:r>
              <a:rPr lang="en-US" sz="1800" dirty="0"/>
              <a:t>You plan should look at resources, who can help, how long till help arrives and not much more. It does not matter if it is a fire, flood, volcanic eruption or whatever the disaster, the issue is, what can you do with the resources and people you have.</a:t>
            </a:r>
          </a:p>
        </p:txBody>
      </p:sp>
      <p:sp>
        <p:nvSpPr>
          <p:cNvPr id="4" name="Slide Number Placeholder 3"/>
          <p:cNvSpPr>
            <a:spLocks noGrp="1"/>
          </p:cNvSpPr>
          <p:nvPr>
            <p:ph type="sldNum" sz="quarter" idx="10"/>
          </p:nvPr>
        </p:nvSpPr>
        <p:spPr/>
        <p:txBody>
          <a:bodyPr/>
          <a:lstStyle/>
          <a:p>
            <a:fld id="{CF964BCB-F978-429A-ADFD-034DB1577B9B}" type="slidenum">
              <a:rPr lang="en-US" smtClean="0"/>
              <a:t>26</a:t>
            </a:fld>
            <a:endParaRPr lang="en-US" dirty="0"/>
          </a:p>
        </p:txBody>
      </p:sp>
    </p:spTree>
    <p:extLst>
      <p:ext uri="{BB962C8B-B14F-4D97-AF65-F5344CB8AC3E}">
        <p14:creationId xmlns:p14="http://schemas.microsoft.com/office/powerpoint/2010/main" val="2550367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27</a:t>
            </a:fld>
            <a:endParaRPr lang="en-US" dirty="0"/>
          </a:p>
        </p:txBody>
      </p:sp>
    </p:spTree>
    <p:extLst>
      <p:ext uri="{BB962C8B-B14F-4D97-AF65-F5344CB8AC3E}">
        <p14:creationId xmlns:p14="http://schemas.microsoft.com/office/powerpoint/2010/main" val="1363433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28</a:t>
            </a:fld>
            <a:endParaRPr lang="en-US" dirty="0"/>
          </a:p>
        </p:txBody>
      </p:sp>
    </p:spTree>
    <p:extLst>
      <p:ext uri="{BB962C8B-B14F-4D97-AF65-F5344CB8AC3E}">
        <p14:creationId xmlns:p14="http://schemas.microsoft.com/office/powerpoint/2010/main" val="1363325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a:t>
            </a:r>
          </a:p>
          <a:p>
            <a:r>
              <a:rPr lang="en-US" dirty="0"/>
              <a:t>	No evacuation by the Army was possible in Argentina on Aconcagua</a:t>
            </a:r>
          </a:p>
          <a:p>
            <a:r>
              <a:rPr lang="en-US" dirty="0"/>
              <a:t>	Unless you had $1000 (or more) in fresh clean $100 bills</a:t>
            </a:r>
          </a:p>
          <a:p>
            <a:endParaRPr lang="en-US" dirty="0"/>
          </a:p>
          <a:p>
            <a:r>
              <a:rPr lang="en-US" dirty="0"/>
              <a:t>We all used to carry $500, straight from the bank for emergencies.</a:t>
            </a:r>
          </a:p>
          <a:p>
            <a:endParaRPr lang="en-US" dirty="0"/>
          </a:p>
          <a:p>
            <a:pPr algn="ctr"/>
            <a:r>
              <a:rPr lang="en-US" sz="1050" dirty="0"/>
              <a:t>(99% of the time the emergency was a bad credit card in a bar in Mondoza….)</a:t>
            </a:r>
          </a:p>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29</a:t>
            </a:fld>
            <a:endParaRPr lang="en-US" dirty="0"/>
          </a:p>
        </p:txBody>
      </p:sp>
    </p:spTree>
    <p:extLst>
      <p:ext uri="{BB962C8B-B14F-4D97-AF65-F5344CB8AC3E}">
        <p14:creationId xmlns:p14="http://schemas.microsoft.com/office/powerpoint/2010/main" val="2446972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30</a:t>
            </a:fld>
            <a:endParaRPr lang="en-US" dirty="0"/>
          </a:p>
        </p:txBody>
      </p:sp>
    </p:spTree>
    <p:extLst>
      <p:ext uri="{BB962C8B-B14F-4D97-AF65-F5344CB8AC3E}">
        <p14:creationId xmlns:p14="http://schemas.microsoft.com/office/powerpoint/2010/main" val="2204118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31</a:t>
            </a:fld>
            <a:endParaRPr lang="en-US" dirty="0"/>
          </a:p>
        </p:txBody>
      </p:sp>
    </p:spTree>
    <p:extLst>
      <p:ext uri="{BB962C8B-B14F-4D97-AF65-F5344CB8AC3E}">
        <p14:creationId xmlns:p14="http://schemas.microsoft.com/office/powerpoint/2010/main" val="2068762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other American’s there, then you don’t need to worry about due diligence. If it is a tourist stop. If customs smiles when you arrive because they now the city is going to get money. </a:t>
            </a:r>
          </a:p>
        </p:txBody>
      </p:sp>
      <p:sp>
        <p:nvSpPr>
          <p:cNvPr id="4" name="Slide Number Placeholder 3"/>
          <p:cNvSpPr>
            <a:spLocks noGrp="1"/>
          </p:cNvSpPr>
          <p:nvPr>
            <p:ph type="sldNum" sz="quarter" idx="10"/>
          </p:nvPr>
        </p:nvSpPr>
        <p:spPr/>
        <p:txBody>
          <a:bodyPr/>
          <a:lstStyle/>
          <a:p>
            <a:fld id="{CF964BCB-F978-429A-ADFD-034DB1577B9B}" type="slidenum">
              <a:rPr lang="en-US" smtClean="0"/>
              <a:t>32</a:t>
            </a:fld>
            <a:endParaRPr lang="en-US" dirty="0"/>
          </a:p>
        </p:txBody>
      </p:sp>
    </p:spTree>
    <p:extLst>
      <p:ext uri="{BB962C8B-B14F-4D97-AF65-F5344CB8AC3E}">
        <p14:creationId xmlns:p14="http://schemas.microsoft.com/office/powerpoint/2010/main" val="39950872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Due diligence?</a:t>
            </a:r>
          </a:p>
        </p:txBody>
      </p:sp>
      <p:sp>
        <p:nvSpPr>
          <p:cNvPr id="4" name="Slide Number Placeholder 3"/>
          <p:cNvSpPr>
            <a:spLocks noGrp="1"/>
          </p:cNvSpPr>
          <p:nvPr>
            <p:ph type="sldNum" sz="quarter" idx="10"/>
          </p:nvPr>
        </p:nvSpPr>
        <p:spPr/>
        <p:txBody>
          <a:bodyPr/>
          <a:lstStyle/>
          <a:p>
            <a:fld id="{CF964BCB-F978-429A-ADFD-034DB1577B9B}" type="slidenum">
              <a:rPr lang="en-US" smtClean="0"/>
              <a:t>33</a:t>
            </a:fld>
            <a:endParaRPr lang="en-US" dirty="0"/>
          </a:p>
        </p:txBody>
      </p:sp>
    </p:spTree>
    <p:extLst>
      <p:ext uri="{BB962C8B-B14F-4D97-AF65-F5344CB8AC3E}">
        <p14:creationId xmlns:p14="http://schemas.microsoft.com/office/powerpoint/2010/main" val="1162300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If you cannot due, due diligence, then you are severely restricting your volunteer pool to people who like or have popped into third world Impoverished countries before and can survive.  Suggests. Conrad Anker,, etc.</a:t>
            </a:r>
          </a:p>
        </p:txBody>
      </p:sp>
      <p:sp>
        <p:nvSpPr>
          <p:cNvPr id="4" name="Slide Number Placeholder 3"/>
          <p:cNvSpPr>
            <a:spLocks noGrp="1"/>
          </p:cNvSpPr>
          <p:nvPr>
            <p:ph type="sldNum" sz="quarter" idx="10"/>
          </p:nvPr>
        </p:nvSpPr>
        <p:spPr/>
        <p:txBody>
          <a:bodyPr/>
          <a:lstStyle/>
          <a:p>
            <a:fld id="{CF964BCB-F978-429A-ADFD-034DB1577B9B}" type="slidenum">
              <a:rPr lang="en-US" smtClean="0"/>
              <a:t>34</a:t>
            </a:fld>
            <a:endParaRPr lang="en-US" dirty="0"/>
          </a:p>
        </p:txBody>
      </p:sp>
    </p:spTree>
    <p:extLst>
      <p:ext uri="{BB962C8B-B14F-4D97-AF65-F5344CB8AC3E}">
        <p14:creationId xmlns:p14="http://schemas.microsoft.com/office/powerpoint/2010/main" val="1801033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they already know the risks</a:t>
            </a:r>
          </a:p>
        </p:txBody>
      </p:sp>
      <p:sp>
        <p:nvSpPr>
          <p:cNvPr id="4" name="Slide Number Placeholder 3"/>
          <p:cNvSpPr>
            <a:spLocks noGrp="1"/>
          </p:cNvSpPr>
          <p:nvPr>
            <p:ph type="sldNum" sz="quarter" idx="10"/>
          </p:nvPr>
        </p:nvSpPr>
        <p:spPr/>
        <p:txBody>
          <a:bodyPr/>
          <a:lstStyle/>
          <a:p>
            <a:fld id="{CF964BCB-F978-429A-ADFD-034DB1577B9B}" type="slidenum">
              <a:rPr lang="en-US" smtClean="0"/>
              <a:t>35</a:t>
            </a:fld>
            <a:endParaRPr lang="en-US" dirty="0"/>
          </a:p>
        </p:txBody>
      </p:sp>
    </p:spTree>
    <p:extLst>
      <p:ext uri="{BB962C8B-B14F-4D97-AF65-F5344CB8AC3E}">
        <p14:creationId xmlns:p14="http://schemas.microsoft.com/office/powerpoint/2010/main" val="3638117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36</a:t>
            </a:fld>
            <a:endParaRPr lang="en-US" dirty="0"/>
          </a:p>
        </p:txBody>
      </p:sp>
    </p:spTree>
    <p:extLst>
      <p:ext uri="{BB962C8B-B14F-4D97-AF65-F5344CB8AC3E}">
        <p14:creationId xmlns:p14="http://schemas.microsoft.com/office/powerpoint/2010/main" val="1487487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37</a:t>
            </a:fld>
            <a:endParaRPr lang="en-US" dirty="0"/>
          </a:p>
        </p:txBody>
      </p:sp>
    </p:spTree>
    <p:extLst>
      <p:ext uri="{BB962C8B-B14F-4D97-AF65-F5344CB8AC3E}">
        <p14:creationId xmlns:p14="http://schemas.microsoft.com/office/powerpoint/2010/main" val="835062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38</a:t>
            </a:fld>
            <a:endParaRPr lang="en-US" dirty="0"/>
          </a:p>
        </p:txBody>
      </p:sp>
    </p:spTree>
    <p:extLst>
      <p:ext uri="{BB962C8B-B14F-4D97-AF65-F5344CB8AC3E}">
        <p14:creationId xmlns:p14="http://schemas.microsoft.com/office/powerpoint/2010/main" val="1313421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39</a:t>
            </a:fld>
            <a:endParaRPr lang="en-US" dirty="0"/>
          </a:p>
        </p:txBody>
      </p:sp>
    </p:spTree>
    <p:extLst>
      <p:ext uri="{BB962C8B-B14F-4D97-AF65-F5344CB8AC3E}">
        <p14:creationId xmlns:p14="http://schemas.microsoft.com/office/powerpoint/2010/main" val="21669840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law of the place you are going on who can provide medical care. You don't want to be breaking the law.</a:t>
            </a:r>
          </a:p>
        </p:txBody>
      </p:sp>
      <p:sp>
        <p:nvSpPr>
          <p:cNvPr id="4" name="Slide Number Placeholder 3"/>
          <p:cNvSpPr>
            <a:spLocks noGrp="1"/>
          </p:cNvSpPr>
          <p:nvPr>
            <p:ph type="sldNum" sz="quarter" idx="10"/>
          </p:nvPr>
        </p:nvSpPr>
        <p:spPr/>
        <p:txBody>
          <a:bodyPr/>
          <a:lstStyle/>
          <a:p>
            <a:fld id="{CF964BCB-F978-429A-ADFD-034DB1577B9B}" type="slidenum">
              <a:rPr lang="en-US" smtClean="0"/>
              <a:t>40</a:t>
            </a:fld>
            <a:endParaRPr lang="en-US" dirty="0"/>
          </a:p>
        </p:txBody>
      </p:sp>
    </p:spTree>
    <p:extLst>
      <p:ext uri="{BB962C8B-B14F-4D97-AF65-F5344CB8AC3E}">
        <p14:creationId xmlns:p14="http://schemas.microsoft.com/office/powerpoint/2010/main" val="16313919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41</a:t>
            </a:fld>
            <a:endParaRPr lang="en-US" dirty="0"/>
          </a:p>
        </p:txBody>
      </p:sp>
    </p:spTree>
    <p:extLst>
      <p:ext uri="{BB962C8B-B14F-4D97-AF65-F5344CB8AC3E}">
        <p14:creationId xmlns:p14="http://schemas.microsoft.com/office/powerpoint/2010/main" val="25392059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anyone can do surgery does not mean everyone should do surgery.</a:t>
            </a:r>
          </a:p>
        </p:txBody>
      </p:sp>
      <p:sp>
        <p:nvSpPr>
          <p:cNvPr id="4" name="Slide Number Placeholder 3"/>
          <p:cNvSpPr>
            <a:spLocks noGrp="1"/>
          </p:cNvSpPr>
          <p:nvPr>
            <p:ph type="sldNum" sz="quarter" idx="10"/>
          </p:nvPr>
        </p:nvSpPr>
        <p:spPr/>
        <p:txBody>
          <a:bodyPr/>
          <a:lstStyle/>
          <a:p>
            <a:fld id="{CF964BCB-F978-429A-ADFD-034DB1577B9B}" type="slidenum">
              <a:rPr lang="en-US" smtClean="0"/>
              <a:t>42</a:t>
            </a:fld>
            <a:endParaRPr lang="en-US" dirty="0"/>
          </a:p>
        </p:txBody>
      </p:sp>
    </p:spTree>
    <p:extLst>
      <p:ext uri="{BB962C8B-B14F-4D97-AF65-F5344CB8AC3E}">
        <p14:creationId xmlns:p14="http://schemas.microsoft.com/office/powerpoint/2010/main" val="10138325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Taking a picture of someone used to be taboo in a lot of places, now days it means they get money. But other issues abound.</a:t>
            </a:r>
          </a:p>
        </p:txBody>
      </p:sp>
      <p:sp>
        <p:nvSpPr>
          <p:cNvPr id="4" name="Slide Number Placeholder 3"/>
          <p:cNvSpPr>
            <a:spLocks noGrp="1"/>
          </p:cNvSpPr>
          <p:nvPr>
            <p:ph type="sldNum" sz="quarter" idx="10"/>
          </p:nvPr>
        </p:nvSpPr>
        <p:spPr/>
        <p:txBody>
          <a:bodyPr/>
          <a:lstStyle/>
          <a:p>
            <a:fld id="{CF964BCB-F978-429A-ADFD-034DB1577B9B}" type="slidenum">
              <a:rPr lang="en-US" smtClean="0"/>
              <a:t>43</a:t>
            </a:fld>
            <a:endParaRPr lang="en-US" dirty="0"/>
          </a:p>
        </p:txBody>
      </p:sp>
    </p:spTree>
    <p:extLst>
      <p:ext uri="{BB962C8B-B14F-4D97-AF65-F5344CB8AC3E}">
        <p14:creationId xmlns:p14="http://schemas.microsoft.com/office/powerpoint/2010/main" val="15354907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Spitting on the sidewalk or street. No observing religious issues. </a:t>
            </a:r>
          </a:p>
          <a:p>
            <a:endParaRPr lang="en-US" sz="2000" dirty="0"/>
          </a:p>
          <a:p>
            <a:r>
              <a:rPr lang="en-US" sz="2000" dirty="0"/>
              <a:t>It is against the law to proselyte in Peru. Check out how many missionaries have been killed in Peru because they were “drug smuggler's.”</a:t>
            </a:r>
          </a:p>
          <a:p>
            <a:endParaRPr lang="en-US" sz="2000" dirty="0"/>
          </a:p>
          <a:p>
            <a:r>
              <a:rPr lang="en-US" sz="2000" dirty="0"/>
              <a:t>I was leading and before we left the city a guest lost his wallet at the hotel. Later that day he said that he had found his wallet &amp; hoped the cleaning person did not get into much trouble. I immediately took off to the jail where the cleaning lady was sitting for stealing the American’s wallet.</a:t>
            </a:r>
          </a:p>
        </p:txBody>
      </p:sp>
      <p:sp>
        <p:nvSpPr>
          <p:cNvPr id="4" name="Slide Number Placeholder 3"/>
          <p:cNvSpPr>
            <a:spLocks noGrp="1"/>
          </p:cNvSpPr>
          <p:nvPr>
            <p:ph type="sldNum" sz="quarter" idx="10"/>
          </p:nvPr>
        </p:nvSpPr>
        <p:spPr/>
        <p:txBody>
          <a:bodyPr/>
          <a:lstStyle/>
          <a:p>
            <a:fld id="{CF964BCB-F978-429A-ADFD-034DB1577B9B}" type="slidenum">
              <a:rPr lang="en-US" smtClean="0"/>
              <a:t>44</a:t>
            </a:fld>
            <a:endParaRPr lang="en-US" dirty="0"/>
          </a:p>
        </p:txBody>
      </p:sp>
    </p:spTree>
    <p:extLst>
      <p:ext uri="{BB962C8B-B14F-4D97-AF65-F5344CB8AC3E}">
        <p14:creationId xmlns:p14="http://schemas.microsoft.com/office/powerpoint/2010/main" val="3308897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45</a:t>
            </a:fld>
            <a:endParaRPr lang="en-US" dirty="0"/>
          </a:p>
        </p:txBody>
      </p:sp>
    </p:spTree>
    <p:extLst>
      <p:ext uri="{BB962C8B-B14F-4D97-AF65-F5344CB8AC3E}">
        <p14:creationId xmlns:p14="http://schemas.microsoft.com/office/powerpoint/2010/main" val="40586651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People used to dealing with American’s think it is funny (or an insult) when we screw up their language. When you are dealing with someone who has not dealt with Americans, they may take you literally.</a:t>
            </a:r>
          </a:p>
        </p:txBody>
      </p:sp>
      <p:sp>
        <p:nvSpPr>
          <p:cNvPr id="4" name="Slide Number Placeholder 3"/>
          <p:cNvSpPr>
            <a:spLocks noGrp="1"/>
          </p:cNvSpPr>
          <p:nvPr>
            <p:ph type="sldNum" sz="quarter" idx="10"/>
          </p:nvPr>
        </p:nvSpPr>
        <p:spPr/>
        <p:txBody>
          <a:bodyPr/>
          <a:lstStyle/>
          <a:p>
            <a:fld id="{CF964BCB-F978-429A-ADFD-034DB1577B9B}" type="slidenum">
              <a:rPr lang="en-US" smtClean="0"/>
              <a:t>46</a:t>
            </a:fld>
            <a:endParaRPr lang="en-US" dirty="0"/>
          </a:p>
        </p:txBody>
      </p:sp>
    </p:spTree>
    <p:extLst>
      <p:ext uri="{BB962C8B-B14F-4D97-AF65-F5344CB8AC3E}">
        <p14:creationId xmlns:p14="http://schemas.microsoft.com/office/powerpoint/2010/main" val="16069147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47</a:t>
            </a:fld>
            <a:endParaRPr lang="en-US" dirty="0"/>
          </a:p>
        </p:txBody>
      </p:sp>
    </p:spTree>
    <p:extLst>
      <p:ext uri="{BB962C8B-B14F-4D97-AF65-F5344CB8AC3E}">
        <p14:creationId xmlns:p14="http://schemas.microsoft.com/office/powerpoint/2010/main" val="366310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48</a:t>
            </a:fld>
            <a:endParaRPr lang="en-US" dirty="0"/>
          </a:p>
        </p:txBody>
      </p:sp>
    </p:spTree>
    <p:extLst>
      <p:ext uri="{BB962C8B-B14F-4D97-AF65-F5344CB8AC3E}">
        <p14:creationId xmlns:p14="http://schemas.microsoft.com/office/powerpoint/2010/main" val="14295520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49</a:t>
            </a:fld>
            <a:endParaRPr lang="en-US" dirty="0"/>
          </a:p>
        </p:txBody>
      </p:sp>
    </p:spTree>
    <p:extLst>
      <p:ext uri="{BB962C8B-B14F-4D97-AF65-F5344CB8AC3E}">
        <p14:creationId xmlns:p14="http://schemas.microsoft.com/office/powerpoint/2010/main" val="17577137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50</a:t>
            </a:fld>
            <a:endParaRPr lang="en-US" dirty="0"/>
          </a:p>
        </p:txBody>
      </p:sp>
    </p:spTree>
    <p:extLst>
      <p:ext uri="{BB962C8B-B14F-4D97-AF65-F5344CB8AC3E}">
        <p14:creationId xmlns:p14="http://schemas.microsoft.com/office/powerpoint/2010/main" val="37374496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51</a:t>
            </a:fld>
            <a:endParaRPr lang="en-US" dirty="0"/>
          </a:p>
        </p:txBody>
      </p:sp>
    </p:spTree>
    <p:extLst>
      <p:ext uri="{BB962C8B-B14F-4D97-AF65-F5344CB8AC3E}">
        <p14:creationId xmlns:p14="http://schemas.microsoft.com/office/powerpoint/2010/main" val="7750975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964BCB-F978-429A-ADFD-034DB1577B9B}" type="slidenum">
              <a:rPr lang="en-US" smtClean="0"/>
              <a:t>52</a:t>
            </a:fld>
            <a:endParaRPr lang="en-US" dirty="0"/>
          </a:p>
        </p:txBody>
      </p:sp>
    </p:spTree>
    <p:extLst>
      <p:ext uri="{BB962C8B-B14F-4D97-AF65-F5344CB8AC3E}">
        <p14:creationId xmlns:p14="http://schemas.microsoft.com/office/powerpoint/2010/main" val="1884407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F7762BE7-7A0B-4454-9994-8C4CFECAB83E}" type="slidenum">
              <a:rPr lang="en-US" smtClean="0"/>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936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317339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622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2380424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762BE7-7A0B-4454-9994-8C4CFECAB83E}"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5892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762BE7-7A0B-4454-9994-8C4CFECAB83E}"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0161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434783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762BE7-7A0B-4454-9994-8C4CFECAB83E}"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3095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62384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4158359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669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748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spTree>
    <p:extLst>
      <p:ext uri="{BB962C8B-B14F-4D97-AF65-F5344CB8AC3E}">
        <p14:creationId xmlns:p14="http://schemas.microsoft.com/office/powerpoint/2010/main" val="1329460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361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5631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910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467256-84B0-4B5C-9658-34951840E7C2}" type="datetimeFigureOut">
              <a:rPr lang="en-US" smtClean="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62BE7-7A0B-4454-9994-8C4CFECAB83E}"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5303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C467256-84B0-4B5C-9658-34951840E7C2}" type="datetimeFigureOut">
              <a:rPr lang="en-US" smtClean="0"/>
              <a:t>8/2/2018</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762BE7-7A0B-4454-9994-8C4CFECAB83E}" type="slidenum">
              <a:rPr lang="en-US" smtClean="0"/>
              <a:t>‹#›</a:t>
            </a:fld>
            <a:endParaRPr lang="en-US" dirty="0"/>
          </a:p>
        </p:txBody>
      </p:sp>
    </p:spTree>
    <p:extLst>
      <p:ext uri="{BB962C8B-B14F-4D97-AF65-F5344CB8AC3E}">
        <p14:creationId xmlns:p14="http://schemas.microsoft.com/office/powerpoint/2010/main" val="2758209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6.gif"/></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6.gif"/></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18.gif"/></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0.png"/><Relationship Id="rId4"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4800" b="1" dirty="0">
                <a:ln w="28575">
                  <a:solidFill>
                    <a:schemeClr val="accent6"/>
                  </a:solidFill>
                </a:ln>
                <a:solidFill>
                  <a:schemeClr val="bg1"/>
                </a:solidFill>
                <a:latin typeface="Kaushan Script" panose="03060602040705080205" pitchFamily="66" charset="0"/>
              </a:rPr>
              <a:t>Risk</a:t>
            </a:r>
            <a:r>
              <a:rPr lang="en-US" sz="1200" b="1" spc="600" dirty="0">
                <a:solidFill>
                  <a:schemeClr val="accent6">
                    <a:lumMod val="75000"/>
                  </a:schemeClr>
                </a:solidFill>
                <a:effectLst>
                  <a:glow rad="177800">
                    <a:schemeClr val="bg1">
                      <a:alpha val="40000"/>
                    </a:schemeClr>
                  </a:glow>
                  <a:outerShdw blurRad="38100" dist="38100" dir="2700000" algn="tl">
                    <a:srgbClr val="000000">
                      <a:alpha val="43137"/>
                    </a:srgbClr>
                  </a:outerShdw>
                </a:effectLst>
                <a:latin typeface="Unkempt" panose="02000000000000000000" pitchFamily="2" charset="0"/>
                <a:ea typeface="Unkempt" panose="02000000000000000000" pitchFamily="2" charset="0"/>
              </a:rPr>
              <a:t> </a:t>
            </a:r>
            <a:r>
              <a:rPr lang="en-US" sz="4800" b="1" dirty="0">
                <a:ln w="28575">
                  <a:solidFill>
                    <a:schemeClr val="accent6"/>
                  </a:solidFill>
                </a:ln>
                <a:solidFill>
                  <a:schemeClr val="bg1"/>
                </a:solidFill>
                <a:latin typeface="Kaushan Script" panose="03060602040705080205" pitchFamily="66" charset="0"/>
              </a:rPr>
              <a:t>Management</a:t>
            </a:r>
            <a:r>
              <a:rPr lang="en-US" sz="1200" b="1" spc="600" dirty="0">
                <a:solidFill>
                  <a:schemeClr val="accent6">
                    <a:lumMod val="75000"/>
                  </a:schemeClr>
                </a:solidFill>
                <a:effectLst>
                  <a:glow rad="177800">
                    <a:schemeClr val="bg1">
                      <a:alpha val="40000"/>
                    </a:schemeClr>
                  </a:glow>
                  <a:outerShdw blurRad="38100" dist="38100" dir="2700000" algn="tl">
                    <a:srgbClr val="000000">
                      <a:alpha val="43137"/>
                    </a:srgbClr>
                  </a:outerShdw>
                </a:effectLst>
                <a:latin typeface="Unkempt" panose="02000000000000000000" pitchFamily="2" charset="0"/>
                <a:ea typeface="Unkempt" panose="02000000000000000000" pitchFamily="2" charset="0"/>
              </a:rPr>
              <a:t> </a:t>
            </a:r>
            <a:r>
              <a:rPr lang="en-US" sz="4800" b="1" dirty="0">
                <a:ln w="28575">
                  <a:solidFill>
                    <a:schemeClr val="accent6"/>
                  </a:solidFill>
                </a:ln>
                <a:solidFill>
                  <a:schemeClr val="bg1"/>
                </a:solidFill>
                <a:latin typeface="Kaushan Script" panose="03060602040705080205" pitchFamily="66" charset="0"/>
              </a:rPr>
              <a:t>Issues:</a:t>
            </a:r>
            <a:r>
              <a:rPr lang="en-US" sz="1200" b="1" spc="600" dirty="0">
                <a:solidFill>
                  <a:schemeClr val="accent6">
                    <a:lumMod val="75000"/>
                  </a:schemeClr>
                </a:solidFill>
                <a:effectLst>
                  <a:glow rad="177800">
                    <a:schemeClr val="bg1">
                      <a:alpha val="40000"/>
                    </a:schemeClr>
                  </a:glow>
                  <a:outerShdw blurRad="38100" dist="38100" dir="2700000" algn="tl">
                    <a:srgbClr val="000000">
                      <a:alpha val="43137"/>
                    </a:srgbClr>
                  </a:outerShdw>
                </a:effectLst>
                <a:latin typeface="Unkempt" panose="02000000000000000000" pitchFamily="2" charset="0"/>
                <a:ea typeface="Unkempt" panose="02000000000000000000" pitchFamily="2" charset="0"/>
              </a:rPr>
              <a:t> </a:t>
            </a:r>
            <a:r>
              <a:rPr lang="en-US" sz="4800" b="1" dirty="0">
                <a:ln w="28575">
                  <a:solidFill>
                    <a:schemeClr val="accent6"/>
                  </a:solidFill>
                </a:ln>
                <a:solidFill>
                  <a:schemeClr val="bg1"/>
                </a:solidFill>
                <a:latin typeface="Kaushan Script" panose="03060602040705080205" pitchFamily="66" charset="0"/>
              </a:rPr>
              <a:t>Advertising</a:t>
            </a:r>
            <a:r>
              <a:rPr lang="en-US" sz="1200" b="1" spc="600" dirty="0">
                <a:solidFill>
                  <a:schemeClr val="accent6">
                    <a:lumMod val="75000"/>
                  </a:schemeClr>
                </a:solidFill>
                <a:effectLst>
                  <a:glow rad="177800">
                    <a:schemeClr val="bg1">
                      <a:alpha val="40000"/>
                    </a:schemeClr>
                  </a:glow>
                  <a:outerShdw blurRad="38100" dist="38100" dir="2700000" algn="tl">
                    <a:srgbClr val="000000">
                      <a:alpha val="43137"/>
                    </a:srgbClr>
                  </a:outerShdw>
                </a:effectLst>
                <a:latin typeface="Unkempt" panose="02000000000000000000" pitchFamily="2" charset="0"/>
                <a:ea typeface="Unkempt" panose="02000000000000000000" pitchFamily="2" charset="0"/>
              </a:rPr>
              <a:t> </a:t>
            </a:r>
            <a:r>
              <a:rPr lang="en-US" sz="4800" b="1" dirty="0">
                <a:ln w="28575">
                  <a:solidFill>
                    <a:schemeClr val="accent6"/>
                  </a:solidFill>
                </a:ln>
                <a:solidFill>
                  <a:schemeClr val="bg1"/>
                </a:solidFill>
                <a:latin typeface="Kaushan Script" panose="03060602040705080205" pitchFamily="66" charset="0"/>
              </a:rPr>
              <a:t>and Recruiting Overseas Team Members and School Programs into Over-Seas Medical Service Programs</a:t>
            </a:r>
          </a:p>
        </p:txBody>
      </p:sp>
      <p:sp>
        <p:nvSpPr>
          <p:cNvPr id="8" name="TextBox 7"/>
          <p:cNvSpPr txBox="1"/>
          <p:nvPr/>
        </p:nvSpPr>
        <p:spPr>
          <a:xfrm>
            <a:off x="76200" y="4976054"/>
            <a:ext cx="7239000" cy="1805746"/>
          </a:xfrm>
          <a:prstGeom prst="rect">
            <a:avLst/>
          </a:prstGeom>
          <a:noFill/>
        </p:spPr>
        <p:txBody>
          <a:bodyPr wrap="square" rtlCol="0">
            <a:normAutofit/>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What Are You Ignoring?</a:t>
            </a: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105400" y="-152400"/>
            <a:ext cx="4592637" cy="6680200"/>
          </a:xfrm>
          <a:prstGeom prst="rect">
            <a:avLst/>
          </a:prstGeom>
        </p:spPr>
      </p:pic>
    </p:spTree>
    <p:extLst>
      <p:ext uri="{BB962C8B-B14F-4D97-AF65-F5344CB8AC3E}">
        <p14:creationId xmlns:p14="http://schemas.microsoft.com/office/powerpoint/2010/main" val="26394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2250"/>
                            </p:stCondLst>
                            <p:childTnLst>
                              <p:par>
                                <p:cTn id="14" presetID="10" presetClass="exit" presetSubtype="0" fill="hold" nodeType="afterEffect">
                                  <p:stCondLst>
                                    <p:cond delay="750"/>
                                  </p:stCondLst>
                                  <p:childTnLst>
                                    <p:animEffect transition="out" filter="fade">
                                      <p:cBhvr>
                                        <p:cTn id="15" dur="250"/>
                                        <p:tgtEl>
                                          <p:spTgt spid="11"/>
                                        </p:tgtEl>
                                      </p:cBhvr>
                                    </p:animEffect>
                                    <p:set>
                                      <p:cBhvr>
                                        <p:cTn id="16" dur="1" fill="hold">
                                          <p:stCondLst>
                                            <p:cond delay="249"/>
                                          </p:stCondLst>
                                        </p:cTn>
                                        <p:tgtEl>
                                          <p:spTgt spid="11"/>
                                        </p:tgtEl>
                                        <p:attrNameLst>
                                          <p:attrName>style.visibility</p:attrName>
                                        </p:attrNameLst>
                                      </p:cBhvr>
                                      <p:to>
                                        <p:strVal val="hidden"/>
                                      </p:to>
                                    </p:set>
                                  </p:childTnLst>
                                </p:cTn>
                              </p:par>
                              <p:par>
                                <p:cTn id="17" presetID="10" presetClass="entr" presetSubtype="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8000" b="1" dirty="0">
                <a:ln w="28575">
                  <a:solidFill>
                    <a:schemeClr val="accent6"/>
                  </a:solidFill>
                </a:ln>
                <a:solidFill>
                  <a:schemeClr val="bg1"/>
                </a:solidFill>
                <a:latin typeface="Kaushan Script" panose="03060602040705080205" pitchFamily="66" charset="0"/>
              </a:rPr>
              <a:t>On Recruiting Volunteers</a:t>
            </a:r>
          </a:p>
        </p:txBody>
      </p:sp>
      <p:sp>
        <p:nvSpPr>
          <p:cNvPr id="8" name="TextBox 7"/>
          <p:cNvSpPr txBox="1"/>
          <p:nvPr/>
        </p:nvSpPr>
        <p:spPr>
          <a:xfrm>
            <a:off x="76200" y="4976054"/>
            <a:ext cx="7239000" cy="1805746"/>
          </a:xfrm>
          <a:prstGeom prst="rect">
            <a:avLst/>
          </a:prstGeom>
          <a:noFill/>
        </p:spPr>
        <p:txBody>
          <a:bodyPr wrap="square" rtlCol="0">
            <a:normAutofit fontScale="85000" lnSpcReduction="20000"/>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If I find them, what do they need to know?</a:t>
            </a: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3" name="Picture 2">
            <a:extLst>
              <a:ext uri="{FF2B5EF4-FFF2-40B4-BE49-F238E27FC236}">
                <a16:creationId xmlns:a16="http://schemas.microsoft.com/office/drawing/2014/main" id="{CB4C8B5C-C4B0-432E-B44C-59C4C0CE8C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6227" y="1694572"/>
            <a:ext cx="4314825" cy="5910719"/>
          </a:xfrm>
          <a:prstGeom prst="rect">
            <a:avLst/>
          </a:prstGeom>
        </p:spPr>
      </p:pic>
    </p:spTree>
    <p:extLst>
      <p:ext uri="{BB962C8B-B14F-4D97-AF65-F5344CB8AC3E}">
        <p14:creationId xmlns:p14="http://schemas.microsoft.com/office/powerpoint/2010/main" val="174892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8000" b="1" dirty="0">
                <a:ln w="28575">
                  <a:solidFill>
                    <a:schemeClr val="accent6"/>
                  </a:solidFill>
                </a:ln>
                <a:solidFill>
                  <a:schemeClr val="bg1"/>
                </a:solidFill>
                <a:latin typeface="Kaushan Script" panose="03060602040705080205" pitchFamily="66" charset="0"/>
              </a:rPr>
              <a:t>On Recruiting Volunteers</a:t>
            </a:r>
          </a:p>
        </p:txBody>
      </p:sp>
      <p:sp>
        <p:nvSpPr>
          <p:cNvPr id="8" name="TextBox 7"/>
          <p:cNvSpPr txBox="1"/>
          <p:nvPr/>
        </p:nvSpPr>
        <p:spPr>
          <a:xfrm>
            <a:off x="76200" y="4976054"/>
            <a:ext cx="7239000" cy="1805746"/>
          </a:xfrm>
          <a:prstGeom prst="rect">
            <a:avLst/>
          </a:prstGeom>
          <a:noFill/>
        </p:spPr>
        <p:txBody>
          <a:bodyPr wrap="square" rtlCol="0">
            <a:normAutofit/>
          </a:bodyPr>
          <a:lstStyle/>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1" name="Picture 10">
            <a:extLst>
              <a:ext uri="{FF2B5EF4-FFF2-40B4-BE49-F238E27FC236}">
                <a16:creationId xmlns:a16="http://schemas.microsoft.com/office/drawing/2014/main" id="{A3C18A11-A8DC-47CD-9EF9-4C90060406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0200" y="2108891"/>
            <a:ext cx="7434470" cy="4460682"/>
          </a:xfrm>
          <a:prstGeom prst="rect">
            <a:avLst/>
          </a:prstGeom>
        </p:spPr>
      </p:pic>
    </p:spTree>
    <p:extLst>
      <p:ext uri="{BB962C8B-B14F-4D97-AF65-F5344CB8AC3E}">
        <p14:creationId xmlns:p14="http://schemas.microsoft.com/office/powerpoint/2010/main" val="83878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nodePh="1">
                                  <p:stCondLst>
                                    <p:cond delay="35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228600" y="1219200"/>
            <a:ext cx="4191000"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3200" dirty="0">
                <a:solidFill>
                  <a:schemeClr val="accent6">
                    <a:lumMod val="50000"/>
                  </a:schemeClr>
                </a:solidFill>
              </a:rPr>
              <a:t>Recruiting volunteers, for anything, seems to be getting harder. Selling the benefits of the program is your first issue &amp; risk, because there does not seem to be a desire to volunteer anymore</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182964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524000"/>
              <a:ext cx="2819400" cy="4114800"/>
            </a:xfrm>
            <a:prstGeom prst="rect">
              <a:avLst/>
            </a:prstGeom>
            <a:noFill/>
          </p:spPr>
          <p:txBody>
            <a:bodyPr wrap="square" rtlCol="0">
              <a:noAutofit/>
            </a:bodyPr>
            <a:lstStyle/>
            <a:p>
              <a:r>
                <a:rPr lang="en-US" sz="3200" dirty="0">
                  <a:solidFill>
                    <a:schemeClr val="accent6">
                      <a:lumMod val="50000"/>
                    </a:schemeClr>
                  </a:solidFill>
                </a:rPr>
                <a:t>The liability issues are simple. Be honest. The more someone knows about the job and the risks, the less likely that:</a:t>
              </a: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7607026"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grpSp>
        <p:nvGrpSpPr>
          <p:cNvPr id="15" name="Group 14"/>
          <p:cNvGrpSpPr/>
          <p:nvPr/>
        </p:nvGrpSpPr>
        <p:grpSpPr>
          <a:xfrm>
            <a:off x="5867401" y="1447800"/>
            <a:ext cx="3275846" cy="5029200"/>
            <a:chOff x="5867401" y="1447800"/>
            <a:chExt cx="3275846"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5867401" y="1600200"/>
              <a:ext cx="3275846" cy="3581400"/>
            </a:xfrm>
            <a:prstGeom prst="rect">
              <a:avLst/>
            </a:prstGeom>
            <a:noFill/>
          </p:spPr>
          <p:txBody>
            <a:bodyPr wrap="square" rtlCol="0">
              <a:noAutofit/>
            </a:bodyPr>
            <a:lstStyle/>
            <a:p>
              <a:r>
                <a:rPr lang="en-US" sz="3200" dirty="0">
                  <a:solidFill>
                    <a:schemeClr val="accent6">
                      <a:lumMod val="50000"/>
                    </a:schemeClr>
                  </a:solidFill>
                </a:rPr>
                <a:t>Anything will go wrong.</a:t>
              </a:r>
            </a:p>
            <a:p>
              <a:endParaRPr lang="en-US" sz="1200" dirty="0">
                <a:solidFill>
                  <a:schemeClr val="accent6">
                    <a:lumMod val="50000"/>
                  </a:schemeClr>
                </a:solidFill>
              </a:endParaRPr>
            </a:p>
            <a:p>
              <a:r>
                <a:rPr lang="en-US" sz="3200" dirty="0">
                  <a:solidFill>
                    <a:schemeClr val="accent6">
                      <a:lumMod val="50000"/>
                    </a:schemeClr>
                  </a:solidFill>
                </a:rPr>
                <a:t>Or</a:t>
              </a:r>
              <a:endParaRPr lang="en-US" sz="900" dirty="0">
                <a:solidFill>
                  <a:schemeClr val="accent6">
                    <a:lumMod val="50000"/>
                  </a:schemeClr>
                </a:solidFill>
              </a:endParaRPr>
            </a:p>
            <a:p>
              <a:endParaRPr lang="en-US" sz="800" dirty="0">
                <a:solidFill>
                  <a:schemeClr val="accent6">
                    <a:lumMod val="50000"/>
                  </a:schemeClr>
                </a:solidFill>
              </a:endParaRPr>
            </a:p>
            <a:p>
              <a:r>
                <a:rPr lang="en-US" sz="3200" dirty="0">
                  <a:solidFill>
                    <a:schemeClr val="accent6">
                      <a:lumMod val="50000"/>
                    </a:schemeClr>
                  </a:solidFill>
                </a:rPr>
                <a:t>If something does goes wrong, it will come back to you if the volunteer understood the risk</a:t>
              </a:r>
            </a:p>
          </p:txBody>
        </p:sp>
      </p:grpSp>
    </p:spTree>
    <p:extLst>
      <p:ext uri="{BB962C8B-B14F-4D97-AF65-F5344CB8AC3E}">
        <p14:creationId xmlns:p14="http://schemas.microsoft.com/office/powerpoint/2010/main" val="168548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5600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524000"/>
              <a:ext cx="2819400" cy="4114800"/>
            </a:xfrm>
            <a:prstGeom prst="rect">
              <a:avLst/>
            </a:prstGeom>
            <a:noFill/>
          </p:spPr>
          <p:txBody>
            <a:bodyPr wrap="square" rtlCol="0">
              <a:noAutofit/>
            </a:bodyPr>
            <a:lstStyle/>
            <a:p>
              <a:r>
                <a:rPr lang="en-US" sz="4000" dirty="0">
                  <a:solidFill>
                    <a:schemeClr val="accent6">
                      <a:lumMod val="50000"/>
                    </a:schemeClr>
                  </a:solidFill>
                </a:rPr>
                <a:t>People who understand the risks understand what they need to do to avoid the risks</a:t>
              </a: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7607026"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grpSp>
        <p:nvGrpSpPr>
          <p:cNvPr id="15" name="Group 14"/>
          <p:cNvGrpSpPr/>
          <p:nvPr/>
        </p:nvGrpSpPr>
        <p:grpSpPr>
          <a:xfrm>
            <a:off x="6000750" y="1447800"/>
            <a:ext cx="3086100" cy="5029200"/>
            <a:chOff x="6000750" y="1447800"/>
            <a:chExt cx="308610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00750" y="1524000"/>
              <a:ext cx="3086100" cy="4953000"/>
            </a:xfrm>
            <a:prstGeom prst="rect">
              <a:avLst/>
            </a:prstGeom>
            <a:noFill/>
          </p:spPr>
          <p:txBody>
            <a:bodyPr wrap="square" rtlCol="0">
              <a:noAutofit/>
            </a:bodyPr>
            <a:lstStyle/>
            <a:p>
              <a:pPr>
                <a:spcAft>
                  <a:spcPts val="600"/>
                </a:spcAft>
              </a:pPr>
              <a:r>
                <a:rPr lang="en-US" sz="3200" dirty="0">
                  <a:solidFill>
                    <a:schemeClr val="accent6">
                      <a:lumMod val="50000"/>
                    </a:schemeClr>
                  </a:solidFill>
                </a:rPr>
                <a:t>They enter the situation with less fear and more confidence</a:t>
              </a:r>
            </a:p>
            <a:p>
              <a:endParaRPr lang="en-US" sz="1400" dirty="0">
                <a:solidFill>
                  <a:schemeClr val="accent6">
                    <a:lumMod val="50000"/>
                  </a:schemeClr>
                </a:solidFill>
              </a:endParaRPr>
            </a:p>
            <a:p>
              <a:pPr>
                <a:spcAft>
                  <a:spcPts val="600"/>
                </a:spcAft>
              </a:pPr>
              <a:r>
                <a:rPr lang="en-US" sz="3200" dirty="0">
                  <a:solidFill>
                    <a:schemeClr val="accent6">
                      <a:lumMod val="50000"/>
                    </a:schemeClr>
                  </a:solidFill>
                </a:rPr>
                <a:t>They enjoy themselves more</a:t>
              </a:r>
            </a:p>
            <a:p>
              <a:pPr>
                <a:spcAft>
                  <a:spcPts val="600"/>
                </a:spcAft>
              </a:pPr>
              <a:endParaRPr lang="en-US" sz="600" dirty="0">
                <a:solidFill>
                  <a:schemeClr val="accent6">
                    <a:lumMod val="50000"/>
                  </a:schemeClr>
                </a:solidFill>
              </a:endParaRPr>
            </a:p>
            <a:p>
              <a:pPr>
                <a:spcAft>
                  <a:spcPts val="600"/>
                </a:spcAft>
              </a:pPr>
              <a:r>
                <a:rPr lang="en-US" sz="3200" dirty="0">
                  <a:solidFill>
                    <a:schemeClr val="accent6">
                      <a:lumMod val="50000"/>
                    </a:schemeClr>
                  </a:solidFill>
                </a:rPr>
                <a:t>They understand rather than worry</a:t>
              </a:r>
            </a:p>
          </p:txBody>
        </p:sp>
      </p:grpSp>
    </p:spTree>
    <p:extLst>
      <p:ext uri="{BB962C8B-B14F-4D97-AF65-F5344CB8AC3E}">
        <p14:creationId xmlns:p14="http://schemas.microsoft.com/office/powerpoint/2010/main" val="186285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5600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228600" y="1219200"/>
            <a:ext cx="4191000"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3200" dirty="0">
                <a:solidFill>
                  <a:schemeClr val="accent6">
                    <a:lumMod val="50000"/>
                  </a:schemeClr>
                </a:solidFill>
              </a:rPr>
              <a:t>Information weeds out volunteers you do not want</a:t>
            </a:r>
          </a:p>
          <a:p>
            <a:endParaRPr lang="en-US" sz="3200" dirty="0">
              <a:solidFill>
                <a:schemeClr val="accent6">
                  <a:lumMod val="50000"/>
                </a:schemeClr>
              </a:solidFill>
            </a:endParaRPr>
          </a:p>
          <a:p>
            <a:r>
              <a:rPr lang="en-US" sz="3200" dirty="0">
                <a:solidFill>
                  <a:schemeClr val="accent6">
                    <a:lumMod val="50000"/>
                  </a:schemeClr>
                </a:solidFill>
              </a:rPr>
              <a:t>	Those that are in constant fear</a:t>
            </a:r>
          </a:p>
          <a:p>
            <a:endParaRPr lang="en-US" sz="3200" dirty="0">
              <a:solidFill>
                <a:schemeClr val="accent6">
                  <a:lumMod val="50000"/>
                </a:schemeClr>
              </a:solidFill>
            </a:endParaRPr>
          </a:p>
          <a:p>
            <a:r>
              <a:rPr lang="en-US" sz="3200" dirty="0">
                <a:solidFill>
                  <a:schemeClr val="accent6">
                    <a:lumMod val="50000"/>
                  </a:schemeClr>
                </a:solidFill>
              </a:rPr>
              <a:t>	Those that believe you mislead them</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321499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228600" y="1219200"/>
            <a:ext cx="4191000"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000" dirty="0">
                <a:solidFill>
                  <a:schemeClr val="accent6">
                    <a:lumMod val="50000"/>
                  </a:schemeClr>
                </a:solidFill>
              </a:rPr>
              <a:t>If you are honest and the people understood the risk beforehand, they are less likely to be upset if something does go wrong.</a:t>
            </a: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10854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228600" y="1219200"/>
            <a:ext cx="4191000"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800" dirty="0">
                <a:solidFill>
                  <a:schemeClr val="accent6">
                    <a:lumMod val="50000"/>
                  </a:schemeClr>
                </a:solidFill>
              </a:rPr>
              <a:t>If they feel you mislead them…...</a:t>
            </a: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On Recruiting Volunteers</a:t>
            </a:r>
          </a:p>
        </p:txBody>
      </p:sp>
      <p:pic>
        <p:nvPicPr>
          <p:cNvPr id="3" name="Picture 2">
            <a:extLst>
              <a:ext uri="{FF2B5EF4-FFF2-40B4-BE49-F238E27FC236}">
                <a16:creationId xmlns:a16="http://schemas.microsoft.com/office/drawing/2014/main" id="{F1DBBB5A-09AF-4AD2-99B6-0851709795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0" y="1409700"/>
            <a:ext cx="5257800" cy="5257800"/>
          </a:xfrm>
          <a:prstGeom prst="rect">
            <a:avLst/>
          </a:prstGeom>
        </p:spPr>
      </p:pic>
    </p:spTree>
    <p:extLst>
      <p:ext uri="{BB962C8B-B14F-4D97-AF65-F5344CB8AC3E}">
        <p14:creationId xmlns:p14="http://schemas.microsoft.com/office/powerpoint/2010/main" val="282920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28575">
                  <a:solidFill>
                    <a:schemeClr val="accent6"/>
                  </a:solidFill>
                </a:ln>
                <a:solidFill>
                  <a:schemeClr val="bg1"/>
                </a:solidFill>
                <a:latin typeface="Kaushan Script" panose="03060602040705080205" pitchFamily="66" charset="0"/>
              </a:rPr>
              <a:t>The Risk of Improper Advertising &amp; How it Increases Risk Management Issues</a:t>
            </a:r>
          </a:p>
        </p:txBody>
      </p:sp>
      <p:sp>
        <p:nvSpPr>
          <p:cNvPr id="8" name="TextBox 7"/>
          <p:cNvSpPr txBox="1"/>
          <p:nvPr/>
        </p:nvSpPr>
        <p:spPr>
          <a:xfrm>
            <a:off x="76200" y="4976054"/>
            <a:ext cx="7239000" cy="1805746"/>
          </a:xfrm>
          <a:prstGeom prst="rect">
            <a:avLst/>
          </a:prstGeom>
          <a:noFill/>
        </p:spPr>
        <p:txBody>
          <a:bodyPr wrap="square" rtlCol="0">
            <a:normAutofit/>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What Are You Ignoring?</a:t>
            </a: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65763" y="177800"/>
            <a:ext cx="4592637" cy="6680200"/>
          </a:xfrm>
          <a:prstGeom prst="rect">
            <a:avLst/>
          </a:prstGeom>
        </p:spPr>
      </p:pic>
    </p:spTree>
    <p:extLst>
      <p:ext uri="{BB962C8B-B14F-4D97-AF65-F5344CB8AC3E}">
        <p14:creationId xmlns:p14="http://schemas.microsoft.com/office/powerpoint/2010/main" val="383047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2250"/>
                            </p:stCondLst>
                            <p:childTnLst>
                              <p:par>
                                <p:cTn id="14" presetID="10" presetClass="exit" presetSubtype="0" fill="hold" nodeType="afterEffect">
                                  <p:stCondLst>
                                    <p:cond delay="750"/>
                                  </p:stCondLst>
                                  <p:childTnLst>
                                    <p:animEffect transition="out" filter="fade">
                                      <p:cBhvr>
                                        <p:cTn id="15" dur="250"/>
                                        <p:tgtEl>
                                          <p:spTgt spid="11"/>
                                        </p:tgtEl>
                                      </p:cBhvr>
                                    </p:animEffect>
                                    <p:set>
                                      <p:cBhvr>
                                        <p:cTn id="16" dur="1" fill="hold">
                                          <p:stCondLst>
                                            <p:cond delay="249"/>
                                          </p:stCondLst>
                                        </p:cTn>
                                        <p:tgtEl>
                                          <p:spTgt spid="11"/>
                                        </p:tgtEl>
                                        <p:attrNameLst>
                                          <p:attrName>style.visibility</p:attrName>
                                        </p:attrNameLst>
                                      </p:cBhvr>
                                      <p:to>
                                        <p:strVal val="hidden"/>
                                      </p:to>
                                    </p:set>
                                  </p:childTnLst>
                                </p:cTn>
                              </p:par>
                              <p:par>
                                <p:cTn id="17" presetID="10" presetClass="entr" presetSubtype="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330325"/>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28575">
                  <a:solidFill>
                    <a:schemeClr val="accent6"/>
                  </a:solidFill>
                </a:ln>
                <a:solidFill>
                  <a:schemeClr val="bg1"/>
                </a:solidFill>
                <a:latin typeface="Kaushan Script" panose="03060602040705080205" pitchFamily="66" charset="0"/>
              </a:rPr>
              <a:t>Improper Advertising</a:t>
            </a:r>
          </a:p>
        </p:txBody>
      </p:sp>
      <p:sp>
        <p:nvSpPr>
          <p:cNvPr id="8" name="TextBox 7"/>
          <p:cNvSpPr txBox="1"/>
          <p:nvPr/>
        </p:nvSpPr>
        <p:spPr>
          <a:xfrm>
            <a:off x="112643" y="1143000"/>
            <a:ext cx="6288157" cy="5537200"/>
          </a:xfrm>
          <a:prstGeom prst="rect">
            <a:avLst/>
          </a:prstGeom>
          <a:noFill/>
        </p:spPr>
        <p:txBody>
          <a:bodyPr wrap="square" rtlCol="0">
            <a:normAutofit lnSpcReduction="10000"/>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MARKETING MAKES PROMISES THAT RISK MANAGEMENT HAS TO PAY FOR</a:t>
            </a:r>
            <a:r>
              <a:rPr lang="en-US" sz="40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a:t>
            </a:r>
            <a:endPar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2" name="Picture 11">
            <a:extLst>
              <a:ext uri="{FF2B5EF4-FFF2-40B4-BE49-F238E27FC236}">
                <a16:creationId xmlns:a16="http://schemas.microsoft.com/office/drawing/2014/main" id="{43E1EB9B-C45A-4A53-96BC-F08508AA73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1406525"/>
            <a:ext cx="4837043" cy="5791200"/>
          </a:xfrm>
          <a:prstGeom prst="rect">
            <a:avLst/>
          </a:prstGeom>
        </p:spPr>
      </p:pic>
    </p:spTree>
    <p:extLst>
      <p:ext uri="{BB962C8B-B14F-4D97-AF65-F5344CB8AC3E}">
        <p14:creationId xmlns:p14="http://schemas.microsoft.com/office/powerpoint/2010/main" val="344245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33130" y="1237466"/>
            <a:ext cx="6019801"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2500"/>
          </a:bodyPr>
          <a:lstStyle/>
          <a:p>
            <a:r>
              <a:rPr lang="en-US" sz="4800" dirty="0">
                <a:solidFill>
                  <a:schemeClr val="accent6">
                    <a:lumMod val="50000"/>
                  </a:schemeClr>
                </a:solidFill>
              </a:rPr>
              <a:t>Lawsuits in the volunteer world always start this way:</a:t>
            </a:r>
          </a:p>
          <a:p>
            <a:endParaRPr lang="en-US" sz="1900" dirty="0">
              <a:solidFill>
                <a:schemeClr val="accent6">
                  <a:lumMod val="50000"/>
                </a:schemeClr>
              </a:solidFill>
            </a:endParaRPr>
          </a:p>
          <a:p>
            <a:r>
              <a:rPr lang="en-US" sz="4800" dirty="0">
                <a:solidFill>
                  <a:schemeClr val="accent6">
                    <a:lumMod val="50000"/>
                  </a:schemeClr>
                </a:solidFill>
              </a:rPr>
              <a:t>“They never told me..…</a:t>
            </a:r>
          </a:p>
          <a:p>
            <a:r>
              <a:rPr lang="en-US" sz="4800" dirty="0">
                <a:solidFill>
                  <a:schemeClr val="accent6">
                    <a:lumMod val="50000"/>
                  </a:schemeClr>
                </a:solidFill>
              </a:rPr>
              <a:t>“I never knew….!”</a:t>
            </a:r>
            <a:br>
              <a:rPr lang="en-US" sz="4800" dirty="0">
                <a:solidFill>
                  <a:schemeClr val="accent6">
                    <a:lumMod val="50000"/>
                  </a:schemeClr>
                </a:solidFill>
              </a:rPr>
            </a:br>
            <a:r>
              <a:rPr lang="en-US" sz="4800" dirty="0">
                <a:solidFill>
                  <a:schemeClr val="accent6">
                    <a:lumMod val="50000"/>
                  </a:schemeClr>
                </a:solidFill>
              </a:rPr>
              <a:t>“If I knew…..!”</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Improper Advertising</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396616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228600" y="1219200"/>
            <a:ext cx="4191000" cy="52578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400" dirty="0">
                <a:solidFill>
                  <a:schemeClr val="accent6">
                    <a:lumMod val="50000"/>
                  </a:schemeClr>
                </a:solidFill>
              </a:rPr>
              <a:t>“Improper advertising” Will be the 1st &amp; last thing used to make you look bad at trial</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Improper Advertising…</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200740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28575">
                  <a:solidFill>
                    <a:schemeClr val="accent6"/>
                  </a:solidFill>
                </a:ln>
                <a:solidFill>
                  <a:schemeClr val="bg1"/>
                </a:solidFill>
                <a:latin typeface="Kaushan Script" panose="03060602040705080205" pitchFamily="66" charset="0"/>
              </a:rPr>
              <a:t>The Use of Various Legal Forms to Help Control That Risk</a:t>
            </a:r>
          </a:p>
        </p:txBody>
      </p:sp>
      <p:sp>
        <p:nvSpPr>
          <p:cNvPr id="8" name="TextBox 7"/>
          <p:cNvSpPr txBox="1"/>
          <p:nvPr/>
        </p:nvSpPr>
        <p:spPr>
          <a:xfrm>
            <a:off x="76200" y="4976054"/>
            <a:ext cx="7239000" cy="1805746"/>
          </a:xfrm>
          <a:prstGeom prst="rect">
            <a:avLst/>
          </a:prstGeom>
          <a:noFill/>
        </p:spPr>
        <p:txBody>
          <a:bodyPr wrap="square" rtlCol="0">
            <a:normAutofit/>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What Are You Ignoring?</a:t>
            </a: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65763" y="178082"/>
            <a:ext cx="4592637" cy="6680200"/>
          </a:xfrm>
          <a:prstGeom prst="rect">
            <a:avLst/>
          </a:prstGeom>
        </p:spPr>
      </p:pic>
    </p:spTree>
    <p:extLst>
      <p:ext uri="{BB962C8B-B14F-4D97-AF65-F5344CB8AC3E}">
        <p14:creationId xmlns:p14="http://schemas.microsoft.com/office/powerpoint/2010/main" val="135209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2250"/>
                            </p:stCondLst>
                            <p:childTnLst>
                              <p:par>
                                <p:cTn id="14" presetID="10" presetClass="exit" presetSubtype="0" fill="hold" nodeType="afterEffect">
                                  <p:stCondLst>
                                    <p:cond delay="750"/>
                                  </p:stCondLst>
                                  <p:childTnLst>
                                    <p:animEffect transition="out" filter="fade">
                                      <p:cBhvr>
                                        <p:cTn id="15" dur="250"/>
                                        <p:tgtEl>
                                          <p:spTgt spid="11"/>
                                        </p:tgtEl>
                                      </p:cBhvr>
                                    </p:animEffect>
                                    <p:set>
                                      <p:cBhvr>
                                        <p:cTn id="16" dur="1" fill="hold">
                                          <p:stCondLst>
                                            <p:cond delay="249"/>
                                          </p:stCondLst>
                                        </p:cTn>
                                        <p:tgtEl>
                                          <p:spTgt spid="11"/>
                                        </p:tgtEl>
                                        <p:attrNameLst>
                                          <p:attrName>style.visibility</p:attrName>
                                        </p:attrNameLst>
                                      </p:cBhvr>
                                      <p:to>
                                        <p:strVal val="hidden"/>
                                      </p:to>
                                    </p:set>
                                  </p:childTnLst>
                                </p:cTn>
                              </p:par>
                              <p:par>
                                <p:cTn id="17" presetID="10" presetClass="entr" presetSubtype="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6764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r>
                <a:rPr lang="en-US" sz="5400" dirty="0">
                  <a:solidFill>
                    <a:schemeClr val="accent6">
                      <a:lumMod val="50000"/>
                    </a:schemeClr>
                  </a:solidFill>
                </a:rPr>
                <a:t>3 forms are needed:</a:t>
              </a:r>
            </a:p>
          </p:txBody>
        </p:sp>
      </p:gr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000" contrast="33000"/>
                    </a14:imgEffect>
                  </a14:imgLayer>
                </a14:imgProps>
              </a:ext>
              <a:ext uri="{28A0092B-C50C-407E-A947-70E740481C1C}">
                <a14:useLocalDpi xmlns:a14="http://schemas.microsoft.com/office/drawing/2010/main" val="0"/>
              </a:ext>
            </a:extLst>
          </a:blip>
          <a:stretch>
            <a:fillRect/>
          </a:stretch>
        </p:blipFill>
        <p:spPr>
          <a:xfrm>
            <a:off x="400050" y="5292877"/>
            <a:ext cx="2228850" cy="180954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66865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Legal Forms to Help Control the Risk</a:t>
            </a:r>
          </a:p>
        </p:txBody>
      </p:sp>
      <p:grpSp>
        <p:nvGrpSpPr>
          <p:cNvPr id="15" name="Group 14"/>
          <p:cNvGrpSpPr/>
          <p:nvPr/>
        </p:nvGrpSpPr>
        <p:grpSpPr>
          <a:xfrm>
            <a:off x="6011932" y="1653209"/>
            <a:ext cx="3074918" cy="5029200"/>
            <a:chOff x="6000750" y="1447800"/>
            <a:chExt cx="3074918"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46718" y="1905000"/>
              <a:ext cx="3028950" cy="3276600"/>
            </a:xfrm>
            <a:prstGeom prst="rect">
              <a:avLst/>
            </a:prstGeom>
            <a:noFill/>
          </p:spPr>
          <p:txBody>
            <a:bodyPr wrap="square" rtlCol="0">
              <a:noAutofit/>
            </a:bodyPr>
            <a:lstStyle/>
            <a:p>
              <a:r>
                <a:rPr lang="en-US" sz="3200" dirty="0">
                  <a:solidFill>
                    <a:schemeClr val="accent6">
                      <a:lumMod val="50000"/>
                    </a:schemeClr>
                  </a:solidFill>
                </a:rPr>
                <a:t>Website or Written Communications</a:t>
              </a:r>
            </a:p>
            <a:p>
              <a:endParaRPr lang="en-US" sz="2000" dirty="0">
                <a:solidFill>
                  <a:schemeClr val="accent6">
                    <a:lumMod val="50000"/>
                  </a:schemeClr>
                </a:solidFill>
              </a:endParaRPr>
            </a:p>
            <a:p>
              <a:r>
                <a:rPr lang="en-US" sz="4400" dirty="0">
                  <a:solidFill>
                    <a:schemeClr val="accent6">
                      <a:lumMod val="50000"/>
                    </a:schemeClr>
                  </a:solidFill>
                </a:rPr>
                <a:t>Release</a:t>
              </a:r>
            </a:p>
            <a:p>
              <a:endParaRPr lang="en-US" sz="2000" dirty="0">
                <a:solidFill>
                  <a:schemeClr val="accent6">
                    <a:lumMod val="50000"/>
                  </a:schemeClr>
                </a:solidFill>
              </a:endParaRPr>
            </a:p>
            <a:p>
              <a:r>
                <a:rPr lang="en-US" sz="4400" dirty="0">
                  <a:solidFill>
                    <a:schemeClr val="accent6">
                      <a:lumMod val="50000"/>
                    </a:schemeClr>
                  </a:solidFill>
                </a:rPr>
                <a:t>Emergency Plan </a:t>
              </a:r>
              <a:endParaRPr lang="en-US" sz="2400" dirty="0">
                <a:solidFill>
                  <a:schemeClr val="accent6">
                    <a:lumMod val="50000"/>
                  </a:schemeClr>
                </a:solidFill>
              </a:endParaRPr>
            </a:p>
          </p:txBody>
        </p:sp>
      </p:grpSp>
    </p:spTree>
    <p:extLst>
      <p:ext uri="{BB962C8B-B14F-4D97-AF65-F5344CB8AC3E}">
        <p14:creationId xmlns:p14="http://schemas.microsoft.com/office/powerpoint/2010/main" val="108927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decel="5600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000" dirty="0">
                <a:solidFill>
                  <a:schemeClr val="accent6">
                    <a:lumMod val="50000"/>
                  </a:schemeClr>
                </a:solidFill>
              </a:rPr>
              <a:t>RELEASE </a:t>
            </a:r>
            <a:r>
              <a:rPr lang="en-US" sz="4000" dirty="0" err="1">
                <a:solidFill>
                  <a:schemeClr val="accent6">
                    <a:lumMod val="50000"/>
                  </a:schemeClr>
                </a:solidFill>
              </a:rPr>
              <a:t>RELEASE</a:t>
            </a:r>
            <a:r>
              <a:rPr lang="en-US" sz="4000" dirty="0">
                <a:solidFill>
                  <a:schemeClr val="accent6">
                    <a:lumMod val="50000"/>
                  </a:schemeClr>
                </a:solidFill>
              </a:rPr>
              <a:t> </a:t>
            </a:r>
            <a:r>
              <a:rPr lang="en-US" sz="4000" dirty="0" err="1">
                <a:solidFill>
                  <a:schemeClr val="accent6">
                    <a:lumMod val="50000"/>
                  </a:schemeClr>
                </a:solidFill>
              </a:rPr>
              <a:t>RELEASE</a:t>
            </a:r>
            <a:endParaRPr lang="en-US" sz="4000" dirty="0">
              <a:solidFill>
                <a:schemeClr val="accent6">
                  <a:lumMod val="50000"/>
                </a:schemeClr>
              </a:solidFill>
            </a:endParaRPr>
          </a:p>
          <a:p>
            <a:r>
              <a:rPr lang="en-US" sz="4000" dirty="0">
                <a:solidFill>
                  <a:schemeClr val="accent6">
                    <a:lumMod val="50000"/>
                  </a:schemeClr>
                </a:solidFill>
              </a:rPr>
              <a:t>RELEASE</a:t>
            </a:r>
          </a:p>
          <a:p>
            <a:r>
              <a:rPr lang="en-US" sz="4000" dirty="0">
                <a:solidFill>
                  <a:schemeClr val="accent6">
                    <a:lumMod val="50000"/>
                  </a:schemeClr>
                </a:solidFill>
              </a:rPr>
              <a:t>RELEASE</a:t>
            </a:r>
          </a:p>
          <a:p>
            <a:r>
              <a:rPr lang="en-US" sz="4000" dirty="0">
                <a:solidFill>
                  <a:schemeClr val="accent6">
                    <a:lumMod val="50000"/>
                  </a:schemeClr>
                </a:solidFill>
              </a:rPr>
              <a:t>RELEASE</a:t>
            </a:r>
          </a:p>
          <a:p>
            <a:r>
              <a:rPr lang="en-US" sz="4000" dirty="0">
                <a:solidFill>
                  <a:schemeClr val="accent6">
                    <a:lumMod val="50000"/>
                  </a:schemeClr>
                </a:solidFill>
              </a:rPr>
              <a:t>RELEASE</a:t>
            </a:r>
            <a:endParaRPr lang="en-US" sz="48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The one Legal Forms to Remember?</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
        <p:nvSpPr>
          <p:cNvPr id="2" name="TextBox 1">
            <a:extLst>
              <a:ext uri="{FF2B5EF4-FFF2-40B4-BE49-F238E27FC236}">
                <a16:creationId xmlns:a16="http://schemas.microsoft.com/office/drawing/2014/main" id="{76B858AF-2881-4116-AF27-94F4BB5EB54D}"/>
              </a:ext>
            </a:extLst>
          </p:cNvPr>
          <p:cNvSpPr txBox="1"/>
          <p:nvPr/>
        </p:nvSpPr>
        <p:spPr>
          <a:xfrm rot="20399527">
            <a:off x="3657600" y="236220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8" name="TextBox 7">
            <a:extLst>
              <a:ext uri="{FF2B5EF4-FFF2-40B4-BE49-F238E27FC236}">
                <a16:creationId xmlns:a16="http://schemas.microsoft.com/office/drawing/2014/main" id="{633D2798-9BC1-48CF-8D23-7F9D16245487}"/>
              </a:ext>
            </a:extLst>
          </p:cNvPr>
          <p:cNvSpPr txBox="1"/>
          <p:nvPr/>
        </p:nvSpPr>
        <p:spPr>
          <a:xfrm>
            <a:off x="3623845" y="3098793"/>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9" name="TextBox 8">
            <a:extLst>
              <a:ext uri="{FF2B5EF4-FFF2-40B4-BE49-F238E27FC236}">
                <a16:creationId xmlns:a16="http://schemas.microsoft.com/office/drawing/2014/main" id="{1C6F52D4-A436-4704-902C-31A2B0137514}"/>
              </a:ext>
            </a:extLst>
          </p:cNvPr>
          <p:cNvSpPr txBox="1"/>
          <p:nvPr/>
        </p:nvSpPr>
        <p:spPr>
          <a:xfrm rot="525913">
            <a:off x="4762208" y="378012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2" name="TextBox 11">
            <a:extLst>
              <a:ext uri="{FF2B5EF4-FFF2-40B4-BE49-F238E27FC236}">
                <a16:creationId xmlns:a16="http://schemas.microsoft.com/office/drawing/2014/main" id="{513D5A69-9FD6-4635-A248-77B55115C3AB}"/>
              </a:ext>
            </a:extLst>
          </p:cNvPr>
          <p:cNvSpPr txBox="1"/>
          <p:nvPr/>
        </p:nvSpPr>
        <p:spPr>
          <a:xfrm rot="20399527">
            <a:off x="2769070" y="225973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3" name="TextBox 12">
            <a:extLst>
              <a:ext uri="{FF2B5EF4-FFF2-40B4-BE49-F238E27FC236}">
                <a16:creationId xmlns:a16="http://schemas.microsoft.com/office/drawing/2014/main" id="{B71A5E32-0F06-486F-AD6E-093145CA1975}"/>
              </a:ext>
            </a:extLst>
          </p:cNvPr>
          <p:cNvSpPr txBox="1"/>
          <p:nvPr/>
        </p:nvSpPr>
        <p:spPr>
          <a:xfrm rot="2564566">
            <a:off x="515703" y="4815533"/>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4" name="TextBox 13">
            <a:extLst>
              <a:ext uri="{FF2B5EF4-FFF2-40B4-BE49-F238E27FC236}">
                <a16:creationId xmlns:a16="http://schemas.microsoft.com/office/drawing/2014/main" id="{0276069C-AEF9-4172-AE1C-B54BF7DD72A3}"/>
              </a:ext>
            </a:extLst>
          </p:cNvPr>
          <p:cNvSpPr txBox="1"/>
          <p:nvPr/>
        </p:nvSpPr>
        <p:spPr>
          <a:xfrm rot="20399527">
            <a:off x="445193" y="2666999"/>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5" name="TextBox 14">
            <a:extLst>
              <a:ext uri="{FF2B5EF4-FFF2-40B4-BE49-F238E27FC236}">
                <a16:creationId xmlns:a16="http://schemas.microsoft.com/office/drawing/2014/main" id="{7DDFCB81-B4F0-437D-BA00-20E7CC8FFD7E}"/>
              </a:ext>
            </a:extLst>
          </p:cNvPr>
          <p:cNvSpPr txBox="1"/>
          <p:nvPr/>
        </p:nvSpPr>
        <p:spPr>
          <a:xfrm rot="20399527">
            <a:off x="4983278" y="195154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6" name="TextBox 15">
            <a:extLst>
              <a:ext uri="{FF2B5EF4-FFF2-40B4-BE49-F238E27FC236}">
                <a16:creationId xmlns:a16="http://schemas.microsoft.com/office/drawing/2014/main" id="{AE87E783-1C22-46E9-B879-9806B013A9F5}"/>
              </a:ext>
            </a:extLst>
          </p:cNvPr>
          <p:cNvSpPr txBox="1"/>
          <p:nvPr/>
        </p:nvSpPr>
        <p:spPr>
          <a:xfrm rot="20399527">
            <a:off x="2974359" y="410741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7" name="TextBox 16">
            <a:extLst>
              <a:ext uri="{FF2B5EF4-FFF2-40B4-BE49-F238E27FC236}">
                <a16:creationId xmlns:a16="http://schemas.microsoft.com/office/drawing/2014/main" id="{17956EE9-1379-456E-9C6C-A358F99F2AB5}"/>
              </a:ext>
            </a:extLst>
          </p:cNvPr>
          <p:cNvSpPr txBox="1"/>
          <p:nvPr/>
        </p:nvSpPr>
        <p:spPr>
          <a:xfrm>
            <a:off x="3430793" y="167295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8" name="TextBox 17">
            <a:extLst>
              <a:ext uri="{FF2B5EF4-FFF2-40B4-BE49-F238E27FC236}">
                <a16:creationId xmlns:a16="http://schemas.microsoft.com/office/drawing/2014/main" id="{AF01E6ED-0EB2-44ED-98F7-2548BEC486B1}"/>
              </a:ext>
            </a:extLst>
          </p:cNvPr>
          <p:cNvSpPr txBox="1"/>
          <p:nvPr/>
        </p:nvSpPr>
        <p:spPr>
          <a:xfrm rot="2435212">
            <a:off x="6514662" y="3255028"/>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9" name="TextBox 18">
            <a:extLst>
              <a:ext uri="{FF2B5EF4-FFF2-40B4-BE49-F238E27FC236}">
                <a16:creationId xmlns:a16="http://schemas.microsoft.com/office/drawing/2014/main" id="{9CFC9C89-A186-487D-8DAD-4F6209E90C6D}"/>
              </a:ext>
            </a:extLst>
          </p:cNvPr>
          <p:cNvSpPr txBox="1"/>
          <p:nvPr/>
        </p:nvSpPr>
        <p:spPr>
          <a:xfrm rot="2252395">
            <a:off x="6230540" y="5442243"/>
            <a:ext cx="1982221"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20" name="TextBox 19">
            <a:extLst>
              <a:ext uri="{FF2B5EF4-FFF2-40B4-BE49-F238E27FC236}">
                <a16:creationId xmlns:a16="http://schemas.microsoft.com/office/drawing/2014/main" id="{038BA3FB-2312-42F5-9656-E94275146537}"/>
              </a:ext>
            </a:extLst>
          </p:cNvPr>
          <p:cNvSpPr txBox="1"/>
          <p:nvPr/>
        </p:nvSpPr>
        <p:spPr>
          <a:xfrm rot="20399527">
            <a:off x="3117532" y="5404861"/>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21" name="TextBox 20">
            <a:extLst>
              <a:ext uri="{FF2B5EF4-FFF2-40B4-BE49-F238E27FC236}">
                <a16:creationId xmlns:a16="http://schemas.microsoft.com/office/drawing/2014/main" id="{B76D15E2-0AEC-4BE5-8D8A-CA9DB8DF42D8}"/>
              </a:ext>
            </a:extLst>
          </p:cNvPr>
          <p:cNvSpPr txBox="1"/>
          <p:nvPr/>
        </p:nvSpPr>
        <p:spPr>
          <a:xfrm rot="2241466">
            <a:off x="6487183" y="1366579"/>
            <a:ext cx="200059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Tree>
    <p:extLst>
      <p:ext uri="{BB962C8B-B14F-4D97-AF65-F5344CB8AC3E}">
        <p14:creationId xmlns:p14="http://schemas.microsoft.com/office/powerpoint/2010/main" val="79024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580">
                                          <p:stCondLst>
                                            <p:cond delay="0"/>
                                          </p:stCondLst>
                                        </p:cTn>
                                        <p:tgtEl>
                                          <p:spTgt spid="14"/>
                                        </p:tgtEl>
                                      </p:cBhvr>
                                    </p:animEffect>
                                    <p:anim calcmode="lin" valueType="num">
                                      <p:cBhvr>
                                        <p:cTn id="6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7" dur="26">
                                          <p:stCondLst>
                                            <p:cond delay="650"/>
                                          </p:stCondLst>
                                        </p:cTn>
                                        <p:tgtEl>
                                          <p:spTgt spid="14"/>
                                        </p:tgtEl>
                                      </p:cBhvr>
                                      <p:to x="100000" y="60000"/>
                                    </p:animScale>
                                    <p:animScale>
                                      <p:cBhvr>
                                        <p:cTn id="68" dur="166" decel="50000">
                                          <p:stCondLst>
                                            <p:cond delay="676"/>
                                          </p:stCondLst>
                                        </p:cTn>
                                        <p:tgtEl>
                                          <p:spTgt spid="14"/>
                                        </p:tgtEl>
                                      </p:cBhvr>
                                      <p:to x="100000" y="100000"/>
                                    </p:animScale>
                                    <p:animScale>
                                      <p:cBhvr>
                                        <p:cTn id="69" dur="26">
                                          <p:stCondLst>
                                            <p:cond delay="1312"/>
                                          </p:stCondLst>
                                        </p:cTn>
                                        <p:tgtEl>
                                          <p:spTgt spid="14"/>
                                        </p:tgtEl>
                                      </p:cBhvr>
                                      <p:to x="100000" y="80000"/>
                                    </p:animScale>
                                    <p:animScale>
                                      <p:cBhvr>
                                        <p:cTn id="70" dur="166" decel="50000">
                                          <p:stCondLst>
                                            <p:cond delay="1338"/>
                                          </p:stCondLst>
                                        </p:cTn>
                                        <p:tgtEl>
                                          <p:spTgt spid="14"/>
                                        </p:tgtEl>
                                      </p:cBhvr>
                                      <p:to x="100000" y="100000"/>
                                    </p:animScale>
                                    <p:animScale>
                                      <p:cBhvr>
                                        <p:cTn id="71" dur="26">
                                          <p:stCondLst>
                                            <p:cond delay="1642"/>
                                          </p:stCondLst>
                                        </p:cTn>
                                        <p:tgtEl>
                                          <p:spTgt spid="14"/>
                                        </p:tgtEl>
                                      </p:cBhvr>
                                      <p:to x="100000" y="90000"/>
                                    </p:animScale>
                                    <p:animScale>
                                      <p:cBhvr>
                                        <p:cTn id="72" dur="166" decel="50000">
                                          <p:stCondLst>
                                            <p:cond delay="1668"/>
                                          </p:stCondLst>
                                        </p:cTn>
                                        <p:tgtEl>
                                          <p:spTgt spid="14"/>
                                        </p:tgtEl>
                                      </p:cBhvr>
                                      <p:to x="100000" y="100000"/>
                                    </p:animScale>
                                    <p:animScale>
                                      <p:cBhvr>
                                        <p:cTn id="73" dur="26">
                                          <p:stCondLst>
                                            <p:cond delay="1808"/>
                                          </p:stCondLst>
                                        </p:cTn>
                                        <p:tgtEl>
                                          <p:spTgt spid="14"/>
                                        </p:tgtEl>
                                      </p:cBhvr>
                                      <p:to x="100000" y="95000"/>
                                    </p:animScale>
                                    <p:animScale>
                                      <p:cBhvr>
                                        <p:cTn id="74" dur="166" decel="50000">
                                          <p:stCondLst>
                                            <p:cond delay="1834"/>
                                          </p:stCondLst>
                                        </p:cTn>
                                        <p:tgtEl>
                                          <p:spTgt spid="14"/>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heel(1)">
                                      <p:cBhvr>
                                        <p:cTn id="83" dur="2000"/>
                                        <p:tgtEl>
                                          <p:spTgt spid="8"/>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9"/>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barn(inVertical)">
                                      <p:cBhvr>
                                        <p:cTn id="92" dur="500"/>
                                        <p:tgtEl>
                                          <p:spTgt spid="13"/>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 grpId="0"/>
      <p:bldP spid="8" grpId="0"/>
      <p:bldP spid="9" grpId="0"/>
      <p:bldP spid="12" grpId="0"/>
      <p:bldP spid="13" grpId="0"/>
      <p:bldP spid="14" grpId="0"/>
      <p:bldP spid="15" grpId="0"/>
      <p:bldP spid="16" grpId="0"/>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000" dirty="0">
                <a:solidFill>
                  <a:schemeClr val="accent6">
                    <a:lumMod val="50000"/>
                  </a:schemeClr>
                </a:solidFill>
              </a:rPr>
              <a:t>RELEASE </a:t>
            </a:r>
            <a:r>
              <a:rPr lang="en-US" sz="4000" dirty="0" err="1">
                <a:solidFill>
                  <a:schemeClr val="accent6">
                    <a:lumMod val="50000"/>
                  </a:schemeClr>
                </a:solidFill>
              </a:rPr>
              <a:t>RELEASE</a:t>
            </a:r>
            <a:r>
              <a:rPr lang="en-US" sz="4000" dirty="0">
                <a:solidFill>
                  <a:schemeClr val="accent6">
                    <a:lumMod val="50000"/>
                  </a:schemeClr>
                </a:solidFill>
              </a:rPr>
              <a:t> </a:t>
            </a:r>
            <a:r>
              <a:rPr lang="en-US" sz="4000" dirty="0" err="1">
                <a:solidFill>
                  <a:schemeClr val="accent6">
                    <a:lumMod val="50000"/>
                  </a:schemeClr>
                </a:solidFill>
              </a:rPr>
              <a:t>RELEASE</a:t>
            </a:r>
            <a:endParaRPr lang="en-US" sz="4000" dirty="0">
              <a:solidFill>
                <a:schemeClr val="accent6">
                  <a:lumMod val="50000"/>
                </a:schemeClr>
              </a:solidFill>
            </a:endParaRPr>
          </a:p>
          <a:p>
            <a:r>
              <a:rPr lang="en-US" sz="4000" dirty="0">
                <a:solidFill>
                  <a:schemeClr val="accent6">
                    <a:lumMod val="50000"/>
                  </a:schemeClr>
                </a:solidFill>
              </a:rPr>
              <a:t>RELEASE</a:t>
            </a:r>
          </a:p>
          <a:p>
            <a:r>
              <a:rPr lang="en-US" sz="4000" dirty="0">
                <a:solidFill>
                  <a:schemeClr val="accent6">
                    <a:lumMod val="50000"/>
                  </a:schemeClr>
                </a:solidFill>
              </a:rPr>
              <a:t>RELEASE</a:t>
            </a:r>
          </a:p>
          <a:p>
            <a:r>
              <a:rPr lang="en-US" sz="4000" dirty="0">
                <a:solidFill>
                  <a:schemeClr val="accent6">
                    <a:lumMod val="50000"/>
                  </a:schemeClr>
                </a:solidFill>
              </a:rPr>
              <a:t>RELEASE</a:t>
            </a:r>
          </a:p>
          <a:p>
            <a:r>
              <a:rPr lang="en-US" sz="4000" dirty="0">
                <a:solidFill>
                  <a:schemeClr val="accent6">
                    <a:lumMod val="50000"/>
                  </a:schemeClr>
                </a:solidFill>
              </a:rPr>
              <a:t>RELEASE</a:t>
            </a:r>
            <a:endParaRPr lang="en-US" sz="48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Do I need to Reinforce this?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
        <p:nvSpPr>
          <p:cNvPr id="2" name="TextBox 1">
            <a:extLst>
              <a:ext uri="{FF2B5EF4-FFF2-40B4-BE49-F238E27FC236}">
                <a16:creationId xmlns:a16="http://schemas.microsoft.com/office/drawing/2014/main" id="{76B858AF-2881-4116-AF27-94F4BB5EB54D}"/>
              </a:ext>
            </a:extLst>
          </p:cNvPr>
          <p:cNvSpPr txBox="1"/>
          <p:nvPr/>
        </p:nvSpPr>
        <p:spPr>
          <a:xfrm rot="20399527">
            <a:off x="3657600" y="236220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8" name="TextBox 7">
            <a:extLst>
              <a:ext uri="{FF2B5EF4-FFF2-40B4-BE49-F238E27FC236}">
                <a16:creationId xmlns:a16="http://schemas.microsoft.com/office/drawing/2014/main" id="{633D2798-9BC1-48CF-8D23-7F9D16245487}"/>
              </a:ext>
            </a:extLst>
          </p:cNvPr>
          <p:cNvSpPr txBox="1"/>
          <p:nvPr/>
        </p:nvSpPr>
        <p:spPr>
          <a:xfrm>
            <a:off x="3623845" y="3098793"/>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9" name="TextBox 8">
            <a:extLst>
              <a:ext uri="{FF2B5EF4-FFF2-40B4-BE49-F238E27FC236}">
                <a16:creationId xmlns:a16="http://schemas.microsoft.com/office/drawing/2014/main" id="{1C6F52D4-A436-4704-902C-31A2B0137514}"/>
              </a:ext>
            </a:extLst>
          </p:cNvPr>
          <p:cNvSpPr txBox="1"/>
          <p:nvPr/>
        </p:nvSpPr>
        <p:spPr>
          <a:xfrm rot="525913">
            <a:off x="4762208" y="378012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2" name="TextBox 11">
            <a:extLst>
              <a:ext uri="{FF2B5EF4-FFF2-40B4-BE49-F238E27FC236}">
                <a16:creationId xmlns:a16="http://schemas.microsoft.com/office/drawing/2014/main" id="{513D5A69-9FD6-4635-A248-77B55115C3AB}"/>
              </a:ext>
            </a:extLst>
          </p:cNvPr>
          <p:cNvSpPr txBox="1"/>
          <p:nvPr/>
        </p:nvSpPr>
        <p:spPr>
          <a:xfrm rot="20399527">
            <a:off x="2769070" y="225973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3" name="TextBox 12">
            <a:extLst>
              <a:ext uri="{FF2B5EF4-FFF2-40B4-BE49-F238E27FC236}">
                <a16:creationId xmlns:a16="http://schemas.microsoft.com/office/drawing/2014/main" id="{B71A5E32-0F06-486F-AD6E-093145CA1975}"/>
              </a:ext>
            </a:extLst>
          </p:cNvPr>
          <p:cNvSpPr txBox="1"/>
          <p:nvPr/>
        </p:nvSpPr>
        <p:spPr>
          <a:xfrm rot="2564566">
            <a:off x="515703" y="4815533"/>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4" name="TextBox 13">
            <a:extLst>
              <a:ext uri="{FF2B5EF4-FFF2-40B4-BE49-F238E27FC236}">
                <a16:creationId xmlns:a16="http://schemas.microsoft.com/office/drawing/2014/main" id="{0276069C-AEF9-4172-AE1C-B54BF7DD72A3}"/>
              </a:ext>
            </a:extLst>
          </p:cNvPr>
          <p:cNvSpPr txBox="1"/>
          <p:nvPr/>
        </p:nvSpPr>
        <p:spPr>
          <a:xfrm rot="20399527">
            <a:off x="445193" y="2666999"/>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5" name="TextBox 14">
            <a:extLst>
              <a:ext uri="{FF2B5EF4-FFF2-40B4-BE49-F238E27FC236}">
                <a16:creationId xmlns:a16="http://schemas.microsoft.com/office/drawing/2014/main" id="{7DDFCB81-B4F0-437D-BA00-20E7CC8FFD7E}"/>
              </a:ext>
            </a:extLst>
          </p:cNvPr>
          <p:cNvSpPr txBox="1"/>
          <p:nvPr/>
        </p:nvSpPr>
        <p:spPr>
          <a:xfrm rot="20399527">
            <a:off x="4983278" y="1951544"/>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6" name="TextBox 15">
            <a:extLst>
              <a:ext uri="{FF2B5EF4-FFF2-40B4-BE49-F238E27FC236}">
                <a16:creationId xmlns:a16="http://schemas.microsoft.com/office/drawing/2014/main" id="{AE87E783-1C22-46E9-B879-9806B013A9F5}"/>
              </a:ext>
            </a:extLst>
          </p:cNvPr>
          <p:cNvSpPr txBox="1"/>
          <p:nvPr/>
        </p:nvSpPr>
        <p:spPr>
          <a:xfrm rot="20399527">
            <a:off x="2974359" y="410741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7" name="TextBox 16">
            <a:extLst>
              <a:ext uri="{FF2B5EF4-FFF2-40B4-BE49-F238E27FC236}">
                <a16:creationId xmlns:a16="http://schemas.microsoft.com/office/drawing/2014/main" id="{17956EE9-1379-456E-9C6C-A358F99F2AB5}"/>
              </a:ext>
            </a:extLst>
          </p:cNvPr>
          <p:cNvSpPr txBox="1"/>
          <p:nvPr/>
        </p:nvSpPr>
        <p:spPr>
          <a:xfrm>
            <a:off x="3430793" y="1672950"/>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8" name="TextBox 17">
            <a:extLst>
              <a:ext uri="{FF2B5EF4-FFF2-40B4-BE49-F238E27FC236}">
                <a16:creationId xmlns:a16="http://schemas.microsoft.com/office/drawing/2014/main" id="{AF01E6ED-0EB2-44ED-98F7-2548BEC486B1}"/>
              </a:ext>
            </a:extLst>
          </p:cNvPr>
          <p:cNvSpPr txBox="1"/>
          <p:nvPr/>
        </p:nvSpPr>
        <p:spPr>
          <a:xfrm rot="2435212">
            <a:off x="6514662" y="3255028"/>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19" name="TextBox 18">
            <a:extLst>
              <a:ext uri="{FF2B5EF4-FFF2-40B4-BE49-F238E27FC236}">
                <a16:creationId xmlns:a16="http://schemas.microsoft.com/office/drawing/2014/main" id="{9CFC9C89-A186-487D-8DAD-4F6209E90C6D}"/>
              </a:ext>
            </a:extLst>
          </p:cNvPr>
          <p:cNvSpPr txBox="1"/>
          <p:nvPr/>
        </p:nvSpPr>
        <p:spPr>
          <a:xfrm rot="2252395">
            <a:off x="6230540" y="5442243"/>
            <a:ext cx="1982221"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20" name="TextBox 19">
            <a:extLst>
              <a:ext uri="{FF2B5EF4-FFF2-40B4-BE49-F238E27FC236}">
                <a16:creationId xmlns:a16="http://schemas.microsoft.com/office/drawing/2014/main" id="{038BA3FB-2312-42F5-9656-E94275146537}"/>
              </a:ext>
            </a:extLst>
          </p:cNvPr>
          <p:cNvSpPr txBox="1"/>
          <p:nvPr/>
        </p:nvSpPr>
        <p:spPr>
          <a:xfrm rot="20399527">
            <a:off x="3117532" y="5404861"/>
            <a:ext cx="205740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
        <p:nvSpPr>
          <p:cNvPr id="21" name="TextBox 20">
            <a:extLst>
              <a:ext uri="{FF2B5EF4-FFF2-40B4-BE49-F238E27FC236}">
                <a16:creationId xmlns:a16="http://schemas.microsoft.com/office/drawing/2014/main" id="{B76D15E2-0AEC-4BE5-8D8A-CA9DB8DF42D8}"/>
              </a:ext>
            </a:extLst>
          </p:cNvPr>
          <p:cNvSpPr txBox="1"/>
          <p:nvPr/>
        </p:nvSpPr>
        <p:spPr>
          <a:xfrm rot="2241466">
            <a:off x="6487183" y="1366579"/>
            <a:ext cx="2000590" cy="584775"/>
          </a:xfrm>
          <a:prstGeom prst="rect">
            <a:avLst/>
          </a:prstGeom>
          <a:noFill/>
        </p:spPr>
        <p:txBody>
          <a:bodyPr wrap="square" rtlCol="0">
            <a:spAutoFit/>
          </a:bodyPr>
          <a:lstStyle/>
          <a:p>
            <a:r>
              <a:rPr lang="en-US" sz="3200" dirty="0">
                <a:solidFill>
                  <a:schemeClr val="accent6">
                    <a:lumMod val="50000"/>
                  </a:schemeClr>
                </a:solidFill>
              </a:rPr>
              <a:t>RELEASE</a:t>
            </a:r>
            <a:endParaRPr lang="en-US" sz="3200" dirty="0"/>
          </a:p>
        </p:txBody>
      </p:sp>
    </p:spTree>
    <p:extLst>
      <p:ext uri="{BB962C8B-B14F-4D97-AF65-F5344CB8AC3E}">
        <p14:creationId xmlns:p14="http://schemas.microsoft.com/office/powerpoint/2010/main" val="428795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000"/>
                                        <p:tgtEl>
                                          <p:spTgt spid="14"/>
                                        </p:tgtEl>
                                      </p:cBhvr>
                                    </p:animEffect>
                                    <p:anim calcmode="lin" valueType="num">
                                      <p:cBhvr>
                                        <p:cTn id="62" dur="2000" fill="hold"/>
                                        <p:tgtEl>
                                          <p:spTgt spid="14"/>
                                        </p:tgtEl>
                                        <p:attrNameLst>
                                          <p:attrName>ppt_w</p:attrName>
                                        </p:attrNameLst>
                                      </p:cBhvr>
                                      <p:tavLst>
                                        <p:tav tm="0" fmla="#ppt_w*sin(2.5*pi*$)">
                                          <p:val>
                                            <p:fltVal val="0"/>
                                          </p:val>
                                        </p:tav>
                                        <p:tav tm="100000">
                                          <p:val>
                                            <p:fltVal val="1"/>
                                          </p:val>
                                        </p:tav>
                                      </p:tavLst>
                                    </p:anim>
                                    <p:anim calcmode="lin" valueType="num">
                                      <p:cBhvr>
                                        <p:cTn id="63"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4" grpId="0"/>
      <p:bldP spid="15" grpId="0"/>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2500" lnSpcReduction="20000"/>
          </a:bodyPr>
          <a:lstStyle/>
          <a:p>
            <a:r>
              <a:rPr lang="en-US" sz="4000" dirty="0">
                <a:solidFill>
                  <a:schemeClr val="accent6">
                    <a:lumMod val="50000"/>
                  </a:schemeClr>
                </a:solidFill>
              </a:rPr>
              <a:t>A website or information that lays out all the risks</a:t>
            </a:r>
          </a:p>
          <a:p>
            <a:r>
              <a:rPr lang="en-US" sz="4800" dirty="0">
                <a:solidFill>
                  <a:schemeClr val="accent6">
                    <a:lumMod val="50000"/>
                  </a:schemeClr>
                </a:solidFill>
              </a:rPr>
              <a:t>The Good</a:t>
            </a:r>
          </a:p>
          <a:p>
            <a:r>
              <a:rPr lang="en-US" sz="4800" dirty="0">
                <a:solidFill>
                  <a:schemeClr val="accent6">
                    <a:lumMod val="50000"/>
                  </a:schemeClr>
                </a:solidFill>
              </a:rPr>
              <a:t>The Bad</a:t>
            </a:r>
          </a:p>
          <a:p>
            <a:r>
              <a:rPr lang="en-US" sz="4800" dirty="0">
                <a:solidFill>
                  <a:schemeClr val="accent6">
                    <a:lumMod val="50000"/>
                  </a:schemeClr>
                </a:solidFill>
              </a:rPr>
              <a:t>The Ugly &amp;</a:t>
            </a:r>
          </a:p>
          <a:p>
            <a:r>
              <a:rPr lang="en-US" sz="4800" dirty="0">
                <a:solidFill>
                  <a:schemeClr val="accent6">
                    <a:lumMod val="50000"/>
                  </a:schemeClr>
                </a:solidFill>
              </a:rPr>
              <a:t>The Really Bad &amp; Ugly!</a:t>
            </a: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239718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5562600"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000" dirty="0">
                <a:solidFill>
                  <a:schemeClr val="accent6">
                    <a:lumMod val="50000"/>
                  </a:schemeClr>
                </a:solidFill>
              </a:rPr>
              <a:t>A release which incorporates the risk issues, properly written (by an attorney) who understands what you are trying to accomplish and what a release is</a:t>
            </a: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2231888"/>
            <a:ext cx="5836114" cy="4938812"/>
          </a:xfrm>
          <a:prstGeom prst="rect">
            <a:avLst/>
          </a:prstGeom>
        </p:spPr>
      </p:pic>
    </p:spTree>
    <p:extLst>
      <p:ext uri="{BB962C8B-B14F-4D97-AF65-F5344CB8AC3E}">
        <p14:creationId xmlns:p14="http://schemas.microsoft.com/office/powerpoint/2010/main" val="223348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5105400"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000" dirty="0">
                <a:solidFill>
                  <a:schemeClr val="accent6">
                    <a:lumMod val="50000"/>
                  </a:schemeClr>
                </a:solidFill>
              </a:rPr>
              <a:t>If you got your Law Degree from the same place I got my medical degree……You don’t write releases &amp; I’ll only prescribe bourbon!</a:t>
            </a:r>
            <a:endParaRPr lang="en-US" sz="32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307992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5181600"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400" dirty="0">
                <a:solidFill>
                  <a:schemeClr val="accent6">
                    <a:lumMod val="50000"/>
                  </a:schemeClr>
                </a:solidFill>
              </a:rPr>
              <a:t>An emergency plan that not based on paper but based on what can go wrong &amp; what can be done (not a hypothetical we should….)</a:t>
            </a: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186935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The first thing opposing attorneys look at now days are emergency plans</a:t>
            </a:r>
            <a:endParaRPr lang="en-US" sz="40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297735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76200" y="1828800"/>
            <a:ext cx="3239253" cy="4648200"/>
            <a:chOff x="57150" y="1447800"/>
            <a:chExt cx="3102658"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2189814"/>
              <a:ext cx="3007408" cy="3067987"/>
            </a:xfrm>
            <a:prstGeom prst="rect">
              <a:avLst/>
            </a:prstGeom>
            <a:noFill/>
          </p:spPr>
          <p:txBody>
            <a:bodyPr wrap="square" rtlCol="0">
              <a:noAutofit/>
            </a:bodyPr>
            <a:lstStyle/>
            <a:p>
              <a:r>
                <a:rPr lang="en-US" sz="3600" dirty="0">
                  <a:solidFill>
                    <a:schemeClr val="accent6">
                      <a:lumMod val="50000"/>
                    </a:schemeClr>
                  </a:solidFill>
                </a:rPr>
                <a:t>Too many of them are written without a real understanding of how it will be implemented or will work.</a:t>
              </a:r>
            </a:p>
          </p:txBody>
        </p:sp>
      </p:grpSp>
      <p:sp>
        <p:nvSpPr>
          <p:cNvPr id="7" name="TextBox 6"/>
          <p:cNvSpPr txBox="1"/>
          <p:nvPr/>
        </p:nvSpPr>
        <p:spPr>
          <a:xfrm>
            <a:off x="-62182" y="1921920"/>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6"/>
                  </a:solidFill>
                </a:ln>
                <a:solidFill>
                  <a:schemeClr val="accent6">
                    <a:lumMod val="60000"/>
                    <a:lumOff val="40000"/>
                  </a:schemeClr>
                </a:solidFill>
                <a:latin typeface="Kaushan Script" panose="03060602040705080205" pitchFamily="66" charset="0"/>
              </a:rPr>
              <a:t>Danger 1 </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66865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Legal Forms to Help Control the Risk</a:t>
            </a:r>
          </a:p>
        </p:txBody>
      </p:sp>
      <p:grpSp>
        <p:nvGrpSpPr>
          <p:cNvPr id="15" name="Group 14"/>
          <p:cNvGrpSpPr/>
          <p:nvPr/>
        </p:nvGrpSpPr>
        <p:grpSpPr>
          <a:xfrm>
            <a:off x="5980949" y="1676400"/>
            <a:ext cx="3048751" cy="4800600"/>
            <a:chOff x="5980949" y="1447800"/>
            <a:chExt cx="3048751"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5980949" y="2188863"/>
              <a:ext cx="2934451" cy="3729337"/>
            </a:xfrm>
            <a:prstGeom prst="rect">
              <a:avLst/>
            </a:prstGeom>
            <a:noFill/>
          </p:spPr>
          <p:txBody>
            <a:bodyPr wrap="square" rtlCol="0">
              <a:noAutofit/>
            </a:bodyPr>
            <a:lstStyle/>
            <a:p>
              <a:r>
                <a:rPr lang="en-US" sz="3200" dirty="0">
                  <a:solidFill>
                    <a:schemeClr val="accent6">
                      <a:lumMod val="50000"/>
                    </a:schemeClr>
                  </a:solidFill>
                </a:rPr>
                <a:t>All of them put expectations and requirements on people with little experience, no training or who panic</a:t>
              </a:r>
            </a:p>
          </p:txBody>
        </p:sp>
      </p:grpSp>
      <p:sp>
        <p:nvSpPr>
          <p:cNvPr id="9" name="TextBox 8"/>
          <p:cNvSpPr txBox="1"/>
          <p:nvPr/>
        </p:nvSpPr>
        <p:spPr>
          <a:xfrm>
            <a:off x="5991225" y="1596040"/>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4">
                      <a:lumMod val="60000"/>
                      <a:lumOff val="40000"/>
                    </a:schemeClr>
                  </a:solidFill>
                </a:ln>
                <a:solidFill>
                  <a:schemeClr val="accent4">
                    <a:lumMod val="75000"/>
                  </a:schemeClr>
                </a:solidFill>
                <a:latin typeface="Kaushan Script" panose="03060602040705080205" pitchFamily="66" charset="0"/>
              </a:rPr>
              <a:t>Danger 2 </a:t>
            </a:r>
          </a:p>
        </p:txBody>
      </p:sp>
    </p:spTree>
    <p:extLst>
      <p:ext uri="{BB962C8B-B14F-4D97-AF65-F5344CB8AC3E}">
        <p14:creationId xmlns:p14="http://schemas.microsoft.com/office/powerpoint/2010/main" val="379458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decel="5600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400" dirty="0">
                <a:solidFill>
                  <a:schemeClr val="accent6">
                    <a:lumMod val="50000"/>
                  </a:schemeClr>
                </a:solidFill>
              </a:rPr>
              <a:t>If you plan is longer than one page, you are writing too much and thinking to hard</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Emergency Plan</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833588"/>
            <a:ext cx="5836114" cy="49388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10200" y="-152400"/>
            <a:ext cx="4592637" cy="6680200"/>
          </a:xfrm>
          <a:prstGeom prst="rect">
            <a:avLst/>
          </a:prstGeom>
        </p:spPr>
      </p:pic>
    </p:spTree>
    <p:extLst>
      <p:ext uri="{BB962C8B-B14F-4D97-AF65-F5344CB8AC3E}">
        <p14:creationId xmlns:p14="http://schemas.microsoft.com/office/powerpoint/2010/main" val="63098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10" presetClass="exit" presetSubtype="0" fill="hold" nodeType="afterEffect">
                                  <p:stCondLst>
                                    <p:cond delay="500"/>
                                  </p:stCondLst>
                                  <p:childTnLst>
                                    <p:animEffect transition="out" filter="fade">
                                      <p:cBhvr>
                                        <p:cTn id="15" dur="250"/>
                                        <p:tgtEl>
                                          <p:spTgt spid="7"/>
                                        </p:tgtEl>
                                      </p:cBhvr>
                                    </p:animEffect>
                                    <p:set>
                                      <p:cBhvr>
                                        <p:cTn id="16" dur="1" fill="hold">
                                          <p:stCondLst>
                                            <p:cond delay="249"/>
                                          </p:stCondLst>
                                        </p:cTn>
                                        <p:tgtEl>
                                          <p:spTgt spid="7"/>
                                        </p:tgtEl>
                                        <p:attrNameLst>
                                          <p:attrName>style.visibility</p:attrName>
                                        </p:attrNameLst>
                                      </p:cBhvr>
                                      <p:to>
                                        <p:strVal val="hidden"/>
                                      </p:to>
                                    </p:se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r>
              <a:rPr lang="en-US" sz="4400" dirty="0">
                <a:solidFill>
                  <a:schemeClr val="accent6">
                    <a:lumMod val="50000"/>
                  </a:schemeClr>
                </a:solidFill>
              </a:rPr>
              <a:t>Besides, NO ONE can remember page 2 of an emergency plan in an Emergency!</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3" name="Picture 2">
            <a:extLst>
              <a:ext uri="{FF2B5EF4-FFF2-40B4-BE49-F238E27FC236}">
                <a16:creationId xmlns:a16="http://schemas.microsoft.com/office/drawing/2014/main" id="{7373905B-1EC3-4BDD-8B97-B02DB6DBC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393179"/>
            <a:ext cx="4286250" cy="4762500"/>
          </a:xfrm>
          <a:prstGeom prst="rect">
            <a:avLst/>
          </a:prstGeom>
        </p:spPr>
      </p:pic>
    </p:spTree>
    <p:extLst>
      <p:ext uri="{BB962C8B-B14F-4D97-AF65-F5344CB8AC3E}">
        <p14:creationId xmlns:p14="http://schemas.microsoft.com/office/powerpoint/2010/main" val="155608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2500" lnSpcReduction="10000"/>
          </a:bodyPr>
          <a:lstStyle/>
          <a:p>
            <a:r>
              <a:rPr lang="en-US" sz="6600" dirty="0">
                <a:solidFill>
                  <a:schemeClr val="accent6">
                    <a:lumMod val="50000"/>
                  </a:schemeClr>
                </a:solidFill>
              </a:rPr>
              <a:t>You need to do something, not read a book!</a:t>
            </a:r>
          </a:p>
          <a:p>
            <a:endParaRPr lang="en-US" sz="2400" dirty="0">
              <a:solidFill>
                <a:schemeClr val="accent6">
                  <a:lumMod val="50000"/>
                </a:schemeClr>
              </a:solidFill>
            </a:endParaRPr>
          </a:p>
        </p:txBody>
      </p:sp>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12700">
                  <a:solidFill>
                    <a:schemeClr val="accent6"/>
                  </a:solidFill>
                </a:ln>
                <a:solidFill>
                  <a:schemeClr val="bg1"/>
                </a:solidFill>
                <a:latin typeface="Kaushan Script" panose="03060602040705080205" pitchFamily="66" charset="0"/>
              </a:rPr>
              <a:t>Legal Forms to Help Control the Risk</a:t>
            </a:r>
          </a:p>
        </p:txBody>
      </p:sp>
      <p:pic>
        <p:nvPicPr>
          <p:cNvPr id="3" name="Picture 2">
            <a:extLst>
              <a:ext uri="{FF2B5EF4-FFF2-40B4-BE49-F238E27FC236}">
                <a16:creationId xmlns:a16="http://schemas.microsoft.com/office/drawing/2014/main" id="{5C62A840-7303-4347-B72E-4D66E3482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1668139"/>
            <a:ext cx="4286250" cy="4762500"/>
          </a:xfrm>
          <a:prstGeom prst="rect">
            <a:avLst/>
          </a:prstGeom>
        </p:spPr>
      </p:pic>
    </p:spTree>
    <p:extLst>
      <p:ext uri="{BB962C8B-B14F-4D97-AF65-F5344CB8AC3E}">
        <p14:creationId xmlns:p14="http://schemas.microsoft.com/office/powerpoint/2010/main" val="34121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28575">
                  <a:solidFill>
                    <a:schemeClr val="accent6"/>
                  </a:solidFill>
                </a:ln>
                <a:solidFill>
                  <a:schemeClr val="bg1"/>
                </a:solidFill>
                <a:latin typeface="Kaushan Script" panose="03060602040705080205" pitchFamily="66" charset="0"/>
              </a:rPr>
              <a:t>You can’t plan for Everything so why try?</a:t>
            </a:r>
          </a:p>
        </p:txBody>
      </p:sp>
      <p:sp>
        <p:nvSpPr>
          <p:cNvPr id="8" name="TextBox 7"/>
          <p:cNvSpPr txBox="1"/>
          <p:nvPr/>
        </p:nvSpPr>
        <p:spPr>
          <a:xfrm>
            <a:off x="76200" y="4976054"/>
            <a:ext cx="7239000" cy="1805746"/>
          </a:xfrm>
          <a:prstGeom prst="rect">
            <a:avLst/>
          </a:prstGeom>
          <a:noFill/>
        </p:spPr>
        <p:txBody>
          <a:bodyPr wrap="square" rtlCol="0">
            <a:normAutofit/>
          </a:bodyPr>
          <a:lstStyle/>
          <a:p>
            <a:r>
              <a:rPr lang="en-US" sz="54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What Are You Ignoring?</a:t>
            </a:r>
          </a:p>
          <a:p>
            <a:endParaRPr lang="en-US" sz="66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65763" y="178082"/>
            <a:ext cx="4592637" cy="6680200"/>
          </a:xfrm>
          <a:prstGeom prst="rect">
            <a:avLst/>
          </a:prstGeom>
        </p:spPr>
      </p:pic>
    </p:spTree>
    <p:extLst>
      <p:ext uri="{BB962C8B-B14F-4D97-AF65-F5344CB8AC3E}">
        <p14:creationId xmlns:p14="http://schemas.microsoft.com/office/powerpoint/2010/main" val="91846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2250"/>
                            </p:stCondLst>
                            <p:childTnLst>
                              <p:par>
                                <p:cTn id="14" presetID="10" presetClass="exit" presetSubtype="0" fill="hold" nodeType="afterEffect">
                                  <p:stCondLst>
                                    <p:cond delay="750"/>
                                  </p:stCondLst>
                                  <p:childTnLst>
                                    <p:animEffect transition="out" filter="fade">
                                      <p:cBhvr>
                                        <p:cTn id="15" dur="250"/>
                                        <p:tgtEl>
                                          <p:spTgt spid="11"/>
                                        </p:tgtEl>
                                      </p:cBhvr>
                                    </p:animEffect>
                                    <p:set>
                                      <p:cBhvr>
                                        <p:cTn id="16" dur="1" fill="hold">
                                          <p:stCondLst>
                                            <p:cond delay="249"/>
                                          </p:stCondLst>
                                        </p:cTn>
                                        <p:tgtEl>
                                          <p:spTgt spid="11"/>
                                        </p:tgtEl>
                                        <p:attrNameLst>
                                          <p:attrName>style.visibility</p:attrName>
                                        </p:attrNameLst>
                                      </p:cBhvr>
                                      <p:to>
                                        <p:strVal val="hidden"/>
                                      </p:to>
                                    </p:set>
                                  </p:childTnLst>
                                </p:cTn>
                              </p:par>
                              <p:par>
                                <p:cTn id="17" presetID="10" presetClass="entr" presetSubtype="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28575">
                  <a:solidFill>
                    <a:schemeClr val="accent6"/>
                  </a:solidFill>
                </a:ln>
                <a:solidFill>
                  <a:schemeClr val="bg1"/>
                </a:solidFill>
                <a:latin typeface="Kaushan Script" panose="03060602040705080205" pitchFamily="66" charset="0"/>
              </a:rPr>
              <a:t>In Remote Areas you have ONE issue: </a:t>
            </a:r>
          </a:p>
        </p:txBody>
      </p:sp>
      <p:sp>
        <p:nvSpPr>
          <p:cNvPr id="8" name="TextBox 7"/>
          <p:cNvSpPr txBox="1"/>
          <p:nvPr/>
        </p:nvSpPr>
        <p:spPr>
          <a:xfrm>
            <a:off x="-15904" y="3682171"/>
            <a:ext cx="8855103" cy="1805746"/>
          </a:xfrm>
          <a:prstGeom prst="rect">
            <a:avLst/>
          </a:prstGeom>
          <a:noFill/>
        </p:spPr>
        <p:txBody>
          <a:bodyPr wrap="square" rtlCol="0">
            <a:noAutofit/>
          </a:bodyPr>
          <a:lstStyle/>
          <a:p>
            <a:r>
              <a:rPr lang="en-US" sz="11500" b="1" spc="600" dirty="0">
                <a:solidFill>
                  <a:schemeClr val="accent6">
                    <a:lumMod val="75000"/>
                  </a:schemeClr>
                </a:solidFill>
                <a:effectLst>
                  <a:glow rad="177800">
                    <a:schemeClr val="bg1">
                      <a:alpha val="40000"/>
                    </a:schemeClr>
                  </a:glow>
                </a:effectLst>
                <a:latin typeface="Segoe UI Black" panose="020B0A02040204020203" pitchFamily="34" charset="0"/>
                <a:ea typeface="Segoe UI Black" panose="020B0A02040204020203" pitchFamily="34" charset="0"/>
              </a:rPr>
              <a:t>Evacuation</a:t>
            </a:r>
          </a:p>
        </p:txBody>
      </p:sp>
    </p:spTree>
    <p:extLst>
      <p:ext uri="{BB962C8B-B14F-4D97-AF65-F5344CB8AC3E}">
        <p14:creationId xmlns:p14="http://schemas.microsoft.com/office/powerpoint/2010/main" val="21914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75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endParaRPr lang="en-US" sz="4400" dirty="0">
                <a:solidFill>
                  <a:schemeClr val="accent6">
                    <a:lumMod val="50000"/>
                  </a:schemeClr>
                </a:solidFill>
              </a:endParaRPr>
            </a:p>
            <a:p>
              <a:endParaRPr lang="en-US" sz="4400" dirty="0">
                <a:solidFill>
                  <a:schemeClr val="accent6">
                    <a:lumMod val="50000"/>
                  </a:schemeClr>
                </a:solidFill>
              </a:endParaRPr>
            </a:p>
            <a:p>
              <a:r>
                <a:rPr lang="en-US" sz="4400" dirty="0">
                  <a:solidFill>
                    <a:schemeClr val="accent6">
                      <a:lumMod val="50000"/>
                    </a:schemeClr>
                  </a:solidFill>
                </a:rPr>
                <a:t>Evacuation</a:t>
              </a: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66865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Legal Forms to Help Control the Risk</a:t>
            </a:r>
          </a:p>
        </p:txBody>
      </p:sp>
      <p:grpSp>
        <p:nvGrpSpPr>
          <p:cNvPr id="15" name="Group 14"/>
          <p:cNvGrpSpPr/>
          <p:nvPr/>
        </p:nvGrpSpPr>
        <p:grpSpPr>
          <a:xfrm>
            <a:off x="6000750" y="1447800"/>
            <a:ext cx="3028950" cy="5029200"/>
            <a:chOff x="6000750" y="1447800"/>
            <a:chExt cx="302895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96000" y="1905000"/>
              <a:ext cx="2819400" cy="3276600"/>
            </a:xfrm>
            <a:prstGeom prst="rect">
              <a:avLst/>
            </a:prstGeom>
            <a:noFill/>
          </p:spPr>
          <p:txBody>
            <a:bodyPr wrap="square" rtlCol="0">
              <a:noAutofit/>
            </a:bodyPr>
            <a:lstStyle/>
            <a:p>
              <a:r>
                <a:rPr lang="en-US" sz="4400" dirty="0">
                  <a:solidFill>
                    <a:schemeClr val="accent6">
                      <a:lumMod val="50000"/>
                    </a:schemeClr>
                  </a:solidFill>
                </a:rPr>
                <a:t>How</a:t>
              </a:r>
            </a:p>
            <a:p>
              <a:endParaRPr lang="en-US" sz="4400" dirty="0">
                <a:solidFill>
                  <a:schemeClr val="accent6">
                    <a:lumMod val="50000"/>
                  </a:schemeClr>
                </a:solidFill>
              </a:endParaRPr>
            </a:p>
            <a:p>
              <a:r>
                <a:rPr lang="en-US" sz="4400" dirty="0">
                  <a:solidFill>
                    <a:schemeClr val="accent6">
                      <a:lumMod val="50000"/>
                    </a:schemeClr>
                  </a:solidFill>
                </a:rPr>
                <a:t>How Long</a:t>
              </a:r>
            </a:p>
            <a:p>
              <a:endParaRPr lang="en-US" sz="4400" dirty="0">
                <a:solidFill>
                  <a:schemeClr val="accent6">
                    <a:lumMod val="50000"/>
                  </a:schemeClr>
                </a:solidFill>
              </a:endParaRPr>
            </a:p>
            <a:p>
              <a:r>
                <a:rPr lang="en-US" sz="4400" dirty="0">
                  <a:solidFill>
                    <a:schemeClr val="accent6">
                      <a:lumMod val="50000"/>
                    </a:schemeClr>
                  </a:solidFill>
                </a:rPr>
                <a:t>How Much</a:t>
              </a:r>
              <a:endParaRPr lang="en-US" sz="2000" dirty="0">
                <a:solidFill>
                  <a:schemeClr val="accent6">
                    <a:lumMod val="50000"/>
                  </a:schemeClr>
                </a:solidFill>
              </a:endParaRPr>
            </a:p>
          </p:txBody>
        </p:sp>
      </p:grpSp>
    </p:spTree>
    <p:extLst>
      <p:ext uri="{BB962C8B-B14F-4D97-AF65-F5344CB8AC3E}">
        <p14:creationId xmlns:p14="http://schemas.microsoft.com/office/powerpoint/2010/main" val="258379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5600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165009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4800" b="1" dirty="0">
                <a:ln w="28575">
                  <a:solidFill>
                    <a:schemeClr val="accent6"/>
                  </a:solidFill>
                </a:ln>
                <a:solidFill>
                  <a:schemeClr val="bg1"/>
                </a:solidFill>
                <a:latin typeface="Kaushan Script" panose="03060602040705080205" pitchFamily="66" charset="0"/>
              </a:rPr>
              <a:t>What Risk Management Issues Should Be in Place to Minimize Leadership &amp; Organizational Exposure</a:t>
            </a:r>
          </a:p>
        </p:txBody>
      </p:sp>
      <p:sp>
        <p:nvSpPr>
          <p:cNvPr id="8" name="TextBox 7"/>
          <p:cNvSpPr txBox="1"/>
          <p:nvPr/>
        </p:nvSpPr>
        <p:spPr>
          <a:xfrm>
            <a:off x="-15903" y="3682170"/>
            <a:ext cx="6264304" cy="3175829"/>
          </a:xfrm>
          <a:prstGeom prst="rect">
            <a:avLst/>
          </a:prstGeom>
          <a:noFill/>
        </p:spPr>
        <p:txBody>
          <a:bodyPr wrap="square" rtlCol="0">
            <a:noAutofit/>
          </a:bodyPr>
          <a:lstStyle/>
          <a:p>
            <a:r>
              <a:rPr lang="en-US" sz="8800" b="1" spc="600" dirty="0">
                <a:solidFill>
                  <a:schemeClr val="accent6">
                    <a:lumMod val="75000"/>
                  </a:schemeClr>
                </a:solidFill>
                <a:effectLst>
                  <a:glow rad="177800">
                    <a:schemeClr val="bg1">
                      <a:alpha val="40000"/>
                    </a:schemeClr>
                  </a:glow>
                </a:effectLst>
                <a:latin typeface="Unkempt" panose="02000000000000000000" pitchFamily="2" charset="0"/>
                <a:ea typeface="Unkempt" panose="02000000000000000000" pitchFamily="2" charset="0"/>
              </a:rPr>
              <a:t>Due Diligence</a:t>
            </a:r>
          </a:p>
        </p:txBody>
      </p:sp>
    </p:spTree>
    <p:extLst>
      <p:ext uri="{BB962C8B-B14F-4D97-AF65-F5344CB8AC3E}">
        <p14:creationId xmlns:p14="http://schemas.microsoft.com/office/powerpoint/2010/main" val="119061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ntr" presetSubtype="0" fill="hold" grpId="0" nodeType="afterEffect">
                                  <p:stCondLst>
                                    <p:cond delay="3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75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85000" lnSpcReduction="10000"/>
          </a:bodyPr>
          <a:lstStyle/>
          <a:p>
            <a:r>
              <a:rPr lang="en-US" sz="6600" dirty="0">
                <a:solidFill>
                  <a:schemeClr val="accent6">
                    <a:lumMod val="50000"/>
                  </a:schemeClr>
                </a:solidFill>
              </a:rPr>
              <a:t>You must have been to the area in advance and done your due diligence</a:t>
            </a:r>
            <a:endParaRPr lang="en-US" sz="2400" dirty="0">
              <a:solidFill>
                <a:schemeClr val="accent6">
                  <a:lumMod val="50000"/>
                </a:schemeClr>
              </a:solidFill>
            </a:endParaRPr>
          </a:p>
        </p:txBody>
      </p:sp>
    </p:spTree>
    <p:extLst>
      <p:ext uri="{BB962C8B-B14F-4D97-AF65-F5344CB8AC3E}">
        <p14:creationId xmlns:p14="http://schemas.microsoft.com/office/powerpoint/2010/main" val="367726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152400" y="1885299"/>
            <a:ext cx="5105400"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77500" lnSpcReduction="20000"/>
          </a:bodyPr>
          <a:lstStyle/>
          <a:p>
            <a:r>
              <a:rPr lang="en-US" sz="6600" dirty="0">
                <a:solidFill>
                  <a:schemeClr val="accent6">
                    <a:lumMod val="50000"/>
                  </a:schemeClr>
                </a:solidFill>
              </a:rPr>
              <a:t>Or the location is not so third world that Americans would feel out of place all the time</a:t>
            </a:r>
            <a:endParaRPr lang="en-US" sz="2400" dirty="0">
              <a:solidFill>
                <a:schemeClr val="accent6">
                  <a:lumMod val="50000"/>
                </a:schemeClr>
              </a:solidFill>
            </a:endParaRPr>
          </a:p>
        </p:txBody>
      </p:sp>
    </p:spTree>
    <p:extLst>
      <p:ext uri="{BB962C8B-B14F-4D97-AF65-F5344CB8AC3E}">
        <p14:creationId xmlns:p14="http://schemas.microsoft.com/office/powerpoint/2010/main" val="76243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152400" y="1885299"/>
            <a:ext cx="4908086" cy="4918975"/>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2500"/>
          </a:bodyPr>
          <a:lstStyle/>
          <a:p>
            <a:r>
              <a:rPr lang="en-US" sz="6600" dirty="0">
                <a:solidFill>
                  <a:schemeClr val="accent6">
                    <a:lumMod val="50000"/>
                  </a:schemeClr>
                </a:solidFill>
              </a:rPr>
              <a:t>Checking the area for and </a:t>
            </a:r>
            <a:r>
              <a:rPr lang="en-US" sz="6500" dirty="0">
                <a:solidFill>
                  <a:schemeClr val="accent6">
                    <a:lumMod val="50000"/>
                  </a:schemeClr>
                </a:solidFill>
              </a:rPr>
              <a:t>understanding</a:t>
            </a:r>
            <a:r>
              <a:rPr lang="en-US" sz="6600" dirty="0">
                <a:solidFill>
                  <a:schemeClr val="accent6">
                    <a:lumMod val="50000"/>
                  </a:schemeClr>
                </a:solidFill>
              </a:rPr>
              <a:t> the risks</a:t>
            </a:r>
            <a:endParaRPr lang="en-US" sz="2400" dirty="0">
              <a:solidFill>
                <a:schemeClr val="accent6">
                  <a:lumMod val="50000"/>
                </a:schemeClr>
              </a:solidFill>
            </a:endParaRPr>
          </a:p>
        </p:txBody>
      </p:sp>
    </p:spTree>
    <p:extLst>
      <p:ext uri="{BB962C8B-B14F-4D97-AF65-F5344CB8AC3E}">
        <p14:creationId xmlns:p14="http://schemas.microsoft.com/office/powerpoint/2010/main" val="418587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400" dirty="0">
                <a:solidFill>
                  <a:schemeClr val="accent6">
                    <a:lumMod val="50000"/>
                  </a:schemeClr>
                </a:solidFill>
              </a:rPr>
              <a:t>If you can’t then you need to ONLY recruit volunteers who have experience in going places they have not gone before</a:t>
            </a:r>
            <a:endParaRPr lang="en-US" sz="1600" dirty="0">
              <a:solidFill>
                <a:schemeClr val="accent6">
                  <a:lumMod val="50000"/>
                </a:schemeClr>
              </a:solidFill>
            </a:endParaRPr>
          </a:p>
        </p:txBody>
      </p:sp>
    </p:spTree>
    <p:extLst>
      <p:ext uri="{BB962C8B-B14F-4D97-AF65-F5344CB8AC3E}">
        <p14:creationId xmlns:p14="http://schemas.microsoft.com/office/powerpoint/2010/main" val="253255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6000" dirty="0">
                <a:solidFill>
                  <a:schemeClr val="accent6">
                    <a:lumMod val="50000"/>
                  </a:schemeClr>
                </a:solidFill>
              </a:rPr>
              <a:t>You can’t take people places unless you can say </a:t>
            </a:r>
            <a:r>
              <a:rPr lang="en-US" sz="6000" i="1" dirty="0">
                <a:solidFill>
                  <a:schemeClr val="accent6">
                    <a:lumMod val="50000"/>
                  </a:schemeClr>
                </a:solidFill>
              </a:rPr>
              <a:t>I know the risks</a:t>
            </a:r>
            <a:endParaRPr lang="en-US" sz="2400" i="1" dirty="0">
              <a:solidFill>
                <a:schemeClr val="accent6">
                  <a:lumMod val="50000"/>
                </a:schemeClr>
              </a:solidFill>
            </a:endParaRPr>
          </a:p>
        </p:txBody>
      </p:sp>
    </p:spTree>
    <p:extLst>
      <p:ext uri="{BB962C8B-B14F-4D97-AF65-F5344CB8AC3E}">
        <p14:creationId xmlns:p14="http://schemas.microsoft.com/office/powerpoint/2010/main" val="57793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6000" dirty="0">
                <a:solidFill>
                  <a:schemeClr val="accent6">
                    <a:lumMod val="50000"/>
                  </a:schemeClr>
                </a:solidFill>
              </a:rPr>
              <a:t>Means you have explored, checked out and know the place you are going</a:t>
            </a:r>
            <a:endParaRPr lang="en-US" sz="2400" dirty="0">
              <a:solidFill>
                <a:schemeClr val="accent6">
                  <a:lumMod val="50000"/>
                </a:schemeClr>
              </a:solidFill>
            </a:endParaRPr>
          </a:p>
        </p:txBody>
      </p:sp>
    </p:spTree>
    <p:extLst>
      <p:ext uri="{BB962C8B-B14F-4D97-AF65-F5344CB8AC3E}">
        <p14:creationId xmlns:p14="http://schemas.microsoft.com/office/powerpoint/2010/main" val="422870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6000" dirty="0">
                <a:solidFill>
                  <a:schemeClr val="accent6">
                    <a:lumMod val="50000"/>
                  </a:schemeClr>
                </a:solidFill>
              </a:rPr>
              <a:t>Examples of what due diligence might mean</a:t>
            </a:r>
            <a:endParaRPr lang="en-US" sz="2400" dirty="0">
              <a:solidFill>
                <a:schemeClr val="accent6">
                  <a:lumMod val="50000"/>
                </a:schemeClr>
              </a:solidFill>
            </a:endParaRPr>
          </a:p>
        </p:txBody>
      </p:sp>
    </p:spTree>
    <p:extLst>
      <p:ext uri="{BB962C8B-B14F-4D97-AF65-F5344CB8AC3E}">
        <p14:creationId xmlns:p14="http://schemas.microsoft.com/office/powerpoint/2010/main" val="39802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r>
                <a:rPr lang="en-US" sz="3600" dirty="0">
                  <a:solidFill>
                    <a:schemeClr val="accent6">
                      <a:lumMod val="50000"/>
                    </a:schemeClr>
                  </a:solidFill>
                </a:rPr>
                <a:t>You have to have checked out all sub-contractors/</a:t>
              </a:r>
            </a:p>
            <a:p>
              <a:r>
                <a:rPr lang="en-US" sz="3600" dirty="0">
                  <a:solidFill>
                    <a:schemeClr val="accent6">
                      <a:lumMod val="50000"/>
                    </a:schemeClr>
                  </a:solidFill>
                </a:rPr>
                <a:t>third vendors party vendors</a:t>
              </a:r>
            </a:p>
          </p:txBody>
        </p:sp>
      </p:grpSp>
      <p:sp>
        <p:nvSpPr>
          <p:cNvPr id="7" name="TextBox 6"/>
          <p:cNvSpPr txBox="1"/>
          <p:nvPr/>
        </p:nvSpPr>
        <p:spPr>
          <a:xfrm>
            <a:off x="571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6"/>
                  </a:solidFill>
                </a:ln>
                <a:solidFill>
                  <a:schemeClr val="accent6">
                    <a:lumMod val="60000"/>
                    <a:lumOff val="40000"/>
                  </a:schemeClr>
                </a:solidFill>
                <a:latin typeface="Kaushan Script" panose="03060602040705080205" pitchFamily="66" charset="0"/>
              </a:rPr>
              <a:t>Danger 1 </a:t>
            </a:r>
          </a:p>
        </p:txBody>
      </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000" contrast="33000"/>
                    </a14:imgEffect>
                  </a14:imgLayer>
                </a14:imgProps>
              </a:ext>
              <a:ext uri="{28A0092B-C50C-407E-A947-70E740481C1C}">
                <a14:useLocalDpi xmlns:a14="http://schemas.microsoft.com/office/drawing/2010/main" val="0"/>
              </a:ext>
            </a:extLst>
          </a:blip>
          <a:stretch>
            <a:fillRect/>
          </a:stretch>
        </p:blipFill>
        <p:spPr>
          <a:xfrm>
            <a:off x="400050" y="5292877"/>
            <a:ext cx="2228850" cy="180954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66865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Due Diligence</a:t>
            </a:r>
          </a:p>
        </p:txBody>
      </p:sp>
      <p:grpSp>
        <p:nvGrpSpPr>
          <p:cNvPr id="15" name="Group 14"/>
          <p:cNvGrpSpPr/>
          <p:nvPr/>
        </p:nvGrpSpPr>
        <p:grpSpPr>
          <a:xfrm>
            <a:off x="6000750" y="1447800"/>
            <a:ext cx="3028950" cy="5029200"/>
            <a:chOff x="6000750" y="1447800"/>
            <a:chExt cx="302895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00750" y="1905000"/>
              <a:ext cx="3028950" cy="3276600"/>
            </a:xfrm>
            <a:prstGeom prst="rect">
              <a:avLst/>
            </a:prstGeom>
            <a:noFill/>
          </p:spPr>
          <p:txBody>
            <a:bodyPr wrap="square" rtlCol="0">
              <a:noAutofit/>
            </a:bodyPr>
            <a:lstStyle/>
            <a:p>
              <a:r>
                <a:rPr lang="en-US" sz="4000" dirty="0">
                  <a:solidFill>
                    <a:schemeClr val="accent6">
                      <a:lumMod val="50000"/>
                    </a:schemeClr>
                  </a:solidFill>
                </a:rPr>
                <a:t>You have informed your participants/ volunteers of the risk</a:t>
              </a:r>
            </a:p>
          </p:txBody>
        </p:sp>
      </p:grpSp>
      <p:sp>
        <p:nvSpPr>
          <p:cNvPr id="9" name="TextBox 8"/>
          <p:cNvSpPr txBox="1"/>
          <p:nvPr/>
        </p:nvSpPr>
        <p:spPr>
          <a:xfrm>
            <a:off x="60007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4">
                      <a:lumMod val="60000"/>
                      <a:lumOff val="40000"/>
                    </a:schemeClr>
                  </a:solidFill>
                </a:ln>
                <a:solidFill>
                  <a:schemeClr val="accent4">
                    <a:lumMod val="75000"/>
                  </a:schemeClr>
                </a:solidFill>
                <a:latin typeface="Kaushan Script" panose="03060602040705080205" pitchFamily="66" charset="0"/>
              </a:rPr>
              <a:t>Danger 2 </a:t>
            </a:r>
          </a:p>
        </p:txBody>
      </p:sp>
    </p:spTree>
    <p:extLst>
      <p:ext uri="{BB962C8B-B14F-4D97-AF65-F5344CB8AC3E}">
        <p14:creationId xmlns:p14="http://schemas.microsoft.com/office/powerpoint/2010/main" val="197435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decel="5600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r>
                <a:rPr lang="en-US" sz="3600" dirty="0">
                  <a:solidFill>
                    <a:schemeClr val="accent6">
                      <a:lumMod val="50000"/>
                    </a:schemeClr>
                  </a:solidFill>
                </a:rPr>
                <a:t>You have made your way to &amp; from the location, &amp; have alternative transportation options.</a:t>
              </a:r>
            </a:p>
          </p:txBody>
        </p:sp>
      </p:grpSp>
      <p:sp>
        <p:nvSpPr>
          <p:cNvPr id="7" name="TextBox 6"/>
          <p:cNvSpPr txBox="1"/>
          <p:nvPr/>
        </p:nvSpPr>
        <p:spPr>
          <a:xfrm>
            <a:off x="571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6"/>
                  </a:solidFill>
                </a:ln>
                <a:solidFill>
                  <a:schemeClr val="accent6">
                    <a:lumMod val="60000"/>
                    <a:lumOff val="40000"/>
                  </a:schemeClr>
                </a:solidFill>
                <a:latin typeface="Kaushan Script" panose="03060602040705080205" pitchFamily="66" charset="0"/>
              </a:rPr>
              <a:t>Danger 1 </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66865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Due Diligence</a:t>
            </a:r>
          </a:p>
        </p:txBody>
      </p:sp>
      <p:grpSp>
        <p:nvGrpSpPr>
          <p:cNvPr id="15" name="Group 14"/>
          <p:cNvGrpSpPr/>
          <p:nvPr/>
        </p:nvGrpSpPr>
        <p:grpSpPr>
          <a:xfrm>
            <a:off x="6000750" y="1447800"/>
            <a:ext cx="3028950" cy="5029200"/>
            <a:chOff x="6000750" y="1447800"/>
            <a:chExt cx="302895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96000" y="1905000"/>
              <a:ext cx="2819400" cy="3276600"/>
            </a:xfrm>
            <a:prstGeom prst="rect">
              <a:avLst/>
            </a:prstGeom>
            <a:noFill/>
          </p:spPr>
          <p:txBody>
            <a:bodyPr wrap="square" rtlCol="0">
              <a:noAutofit/>
            </a:bodyPr>
            <a:lstStyle/>
            <a:p>
              <a:r>
                <a:rPr lang="en-US" sz="4000" dirty="0">
                  <a:solidFill>
                    <a:schemeClr val="accent6">
                      <a:lumMod val="50000"/>
                    </a:schemeClr>
                  </a:solidFill>
                </a:rPr>
                <a:t>You have to understand local laws concerning medical care</a:t>
              </a:r>
            </a:p>
          </p:txBody>
        </p:sp>
      </p:grpSp>
      <p:sp>
        <p:nvSpPr>
          <p:cNvPr id="9" name="TextBox 8"/>
          <p:cNvSpPr txBox="1"/>
          <p:nvPr/>
        </p:nvSpPr>
        <p:spPr>
          <a:xfrm>
            <a:off x="60007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4">
                      <a:lumMod val="60000"/>
                      <a:lumOff val="40000"/>
                    </a:schemeClr>
                  </a:solidFill>
                </a:ln>
                <a:solidFill>
                  <a:schemeClr val="accent4">
                    <a:lumMod val="75000"/>
                  </a:schemeClr>
                </a:solidFill>
                <a:latin typeface="Kaushan Script" panose="03060602040705080205" pitchFamily="66" charset="0"/>
              </a:rPr>
              <a:t>Danger 2 </a:t>
            </a:r>
          </a:p>
        </p:txBody>
      </p:sp>
      <p:pic>
        <p:nvPicPr>
          <p:cNvPr id="13" name="Picture 12"/>
          <p:cNvPicPr>
            <a:picLocks noChangeAspect="1"/>
          </p:cNvPicPr>
          <p:nvPr/>
        </p:nvPicPr>
        <p:blipFill>
          <a:blip r:embed="rId5" cstate="print">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40000" contrast="83000"/>
                    </a14:imgEffect>
                  </a14:imgLayer>
                </a14:imgProps>
              </a:ext>
              <a:ext uri="{28A0092B-C50C-407E-A947-70E740481C1C}">
                <a14:useLocalDpi xmlns:a14="http://schemas.microsoft.com/office/drawing/2010/main" val="0"/>
              </a:ext>
            </a:extLst>
          </a:blip>
          <a:stretch>
            <a:fillRect/>
          </a:stretch>
        </p:blipFill>
        <p:spPr>
          <a:xfrm>
            <a:off x="6515100" y="5292877"/>
            <a:ext cx="2228850" cy="1809547"/>
          </a:xfrm>
          <a:prstGeom prst="rect">
            <a:avLst/>
          </a:prstGeom>
        </p:spPr>
      </p:pic>
    </p:spTree>
    <p:extLst>
      <p:ext uri="{BB962C8B-B14F-4D97-AF65-F5344CB8AC3E}">
        <p14:creationId xmlns:p14="http://schemas.microsoft.com/office/powerpoint/2010/main" val="310666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decel="5600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7620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7200" b="1" dirty="0">
                <a:ln w="12700">
                  <a:solidFill>
                    <a:schemeClr val="accent6"/>
                  </a:solidFill>
                </a:ln>
                <a:solidFill>
                  <a:schemeClr val="bg1"/>
                </a:solidFill>
                <a:latin typeface="Kaushan Script" panose="03060602040705080205" pitchFamily="66" charset="0"/>
              </a:rPr>
              <a:t>Due Diligence</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6000" dirty="0">
                <a:solidFill>
                  <a:schemeClr val="accent6">
                    <a:lumMod val="50000"/>
                  </a:schemeClr>
                </a:solidFill>
              </a:rPr>
              <a:t>You have to know who can provide what medical care</a:t>
            </a:r>
            <a:endParaRPr lang="en-US" sz="2400" dirty="0">
              <a:solidFill>
                <a:schemeClr val="accent6">
                  <a:lumMod val="50000"/>
                </a:schemeClr>
              </a:solidFill>
            </a:endParaRPr>
          </a:p>
        </p:txBody>
      </p:sp>
    </p:spTree>
    <p:extLst>
      <p:ext uri="{BB962C8B-B14F-4D97-AF65-F5344CB8AC3E}">
        <p14:creationId xmlns:p14="http://schemas.microsoft.com/office/powerpoint/2010/main" val="340247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763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In most places, anyone can provide medical care. An EMT or nurse can perform surgeries</a:t>
            </a:r>
            <a:endParaRPr lang="en-US" dirty="0">
              <a:solidFill>
                <a:schemeClr val="accent6">
                  <a:lumMod val="50000"/>
                </a:schemeClr>
              </a:solidFill>
            </a:endParaRPr>
          </a:p>
        </p:txBody>
      </p:sp>
    </p:spTree>
    <p:extLst>
      <p:ext uri="{BB962C8B-B14F-4D97-AF65-F5344CB8AC3E}">
        <p14:creationId xmlns:p14="http://schemas.microsoft.com/office/powerpoint/2010/main" val="410820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763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You need to understand what </a:t>
            </a:r>
            <a:r>
              <a:rPr lang="en-US" sz="6000" b="1" dirty="0">
                <a:solidFill>
                  <a:schemeClr val="accent6">
                    <a:lumMod val="50000"/>
                  </a:schemeClr>
                </a:solidFill>
              </a:rPr>
              <a:t>you</a:t>
            </a:r>
            <a:r>
              <a:rPr lang="en-US" sz="4800" dirty="0">
                <a:solidFill>
                  <a:schemeClr val="accent6">
                    <a:lumMod val="50000"/>
                  </a:schemeClr>
                </a:solidFill>
              </a:rPr>
              <a:t> are comfortable allowing other people to do?</a:t>
            </a:r>
            <a:endParaRPr lang="en-US" dirty="0">
              <a:solidFill>
                <a:schemeClr val="accent6">
                  <a:lumMod val="50000"/>
                </a:schemeClr>
              </a:solidFill>
            </a:endParaRPr>
          </a:p>
        </p:txBody>
      </p:sp>
    </p:spTree>
    <p:extLst>
      <p:ext uri="{BB962C8B-B14F-4D97-AF65-F5344CB8AC3E}">
        <p14:creationId xmlns:p14="http://schemas.microsoft.com/office/powerpoint/2010/main" val="28711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9916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You need to understand the taboos, fears and customs of the people you are dealing with</a:t>
            </a:r>
            <a:endParaRPr lang="en-US" dirty="0">
              <a:solidFill>
                <a:schemeClr val="accent6">
                  <a:lumMod val="50000"/>
                </a:schemeClr>
              </a:solidFill>
            </a:endParaRPr>
          </a:p>
        </p:txBody>
      </p:sp>
    </p:spTree>
    <p:extLst>
      <p:ext uri="{BB962C8B-B14F-4D97-AF65-F5344CB8AC3E}">
        <p14:creationId xmlns:p14="http://schemas.microsoft.com/office/powerpoint/2010/main" val="68577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9154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You need to understand local laws with respect to what your volunteers might assume or not know</a:t>
            </a:r>
            <a:endParaRPr lang="en-US" dirty="0">
              <a:solidFill>
                <a:schemeClr val="accent6">
                  <a:lumMod val="50000"/>
                </a:schemeClr>
              </a:solidFill>
            </a:endParaRPr>
          </a:p>
        </p:txBody>
      </p:sp>
    </p:spTree>
    <p:extLst>
      <p:ext uri="{BB962C8B-B14F-4D97-AF65-F5344CB8AC3E}">
        <p14:creationId xmlns:p14="http://schemas.microsoft.com/office/powerpoint/2010/main" val="120287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9154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2578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You need to remind your volunteers that US laws stay in the US, &amp; once you cross the border you are in a different world</a:t>
            </a:r>
            <a:endParaRPr lang="en-US" dirty="0">
              <a:solidFill>
                <a:schemeClr val="accent6">
                  <a:lumMod val="50000"/>
                </a:schemeClr>
              </a:solidFill>
            </a:endParaRPr>
          </a:p>
        </p:txBody>
      </p:sp>
    </p:spTree>
    <p:extLst>
      <p:ext uri="{BB962C8B-B14F-4D97-AF65-F5344CB8AC3E}">
        <p14:creationId xmlns:p14="http://schemas.microsoft.com/office/powerpoint/2010/main" val="255451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r>
                <a:rPr lang="en-US" sz="3600" dirty="0">
                  <a:solidFill>
                    <a:schemeClr val="accent6">
                      <a:lumMod val="50000"/>
                    </a:schemeClr>
                  </a:solidFill>
                </a:rPr>
                <a:t>Someone on your trip must be able to communicate</a:t>
              </a:r>
            </a:p>
          </p:txBody>
        </p:sp>
      </p:grpSp>
      <p:sp>
        <p:nvSpPr>
          <p:cNvPr id="7" name="TextBox 6"/>
          <p:cNvSpPr txBox="1"/>
          <p:nvPr/>
        </p:nvSpPr>
        <p:spPr>
          <a:xfrm>
            <a:off x="571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6"/>
                  </a:solidFill>
                </a:ln>
                <a:solidFill>
                  <a:schemeClr val="accent6">
                    <a:lumMod val="60000"/>
                    <a:lumOff val="40000"/>
                  </a:schemeClr>
                </a:solidFill>
                <a:latin typeface="Kaushan Script" panose="03060602040705080205" pitchFamily="66" charset="0"/>
              </a:rPr>
              <a:t>Danger 1 </a:t>
            </a:r>
          </a:p>
        </p:txBody>
      </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000" contrast="33000"/>
                    </a14:imgEffect>
                  </a14:imgLayer>
                </a14:imgProps>
              </a:ext>
              <a:ext uri="{28A0092B-C50C-407E-A947-70E740481C1C}">
                <a14:useLocalDpi xmlns:a14="http://schemas.microsoft.com/office/drawing/2010/main" val="0"/>
              </a:ext>
            </a:extLst>
          </a:blip>
          <a:stretch>
            <a:fillRect/>
          </a:stretch>
        </p:blipFill>
        <p:spPr>
          <a:xfrm>
            <a:off x="400050" y="5292877"/>
            <a:ext cx="2228850" cy="180954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87439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Due Diligence: Education</a:t>
            </a:r>
          </a:p>
        </p:txBody>
      </p:sp>
      <p:grpSp>
        <p:nvGrpSpPr>
          <p:cNvPr id="15" name="Group 14"/>
          <p:cNvGrpSpPr/>
          <p:nvPr/>
        </p:nvGrpSpPr>
        <p:grpSpPr>
          <a:xfrm>
            <a:off x="6000750" y="1447800"/>
            <a:ext cx="3028950" cy="5029200"/>
            <a:chOff x="6000750" y="1447800"/>
            <a:chExt cx="302895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96000" y="1905000"/>
              <a:ext cx="2819400" cy="3276600"/>
            </a:xfrm>
            <a:prstGeom prst="rect">
              <a:avLst/>
            </a:prstGeom>
            <a:noFill/>
          </p:spPr>
          <p:txBody>
            <a:bodyPr wrap="square" rtlCol="0">
              <a:noAutofit/>
            </a:bodyPr>
            <a:lstStyle/>
            <a:p>
              <a:r>
                <a:rPr lang="en-US" sz="3600" dirty="0">
                  <a:solidFill>
                    <a:schemeClr val="accent6">
                      <a:lumMod val="50000"/>
                    </a:schemeClr>
                  </a:solidFill>
                </a:rPr>
                <a:t>The farther down the scale of third-world countries the more this important</a:t>
              </a:r>
            </a:p>
          </p:txBody>
        </p:sp>
      </p:grpSp>
      <p:sp>
        <p:nvSpPr>
          <p:cNvPr id="9" name="TextBox 8"/>
          <p:cNvSpPr txBox="1"/>
          <p:nvPr/>
        </p:nvSpPr>
        <p:spPr>
          <a:xfrm>
            <a:off x="60007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4">
                      <a:lumMod val="60000"/>
                      <a:lumOff val="40000"/>
                    </a:schemeClr>
                  </a:solidFill>
                </a:ln>
                <a:solidFill>
                  <a:schemeClr val="accent4">
                    <a:lumMod val="75000"/>
                  </a:schemeClr>
                </a:solidFill>
                <a:latin typeface="Kaushan Script" panose="03060602040705080205" pitchFamily="66" charset="0"/>
              </a:rPr>
              <a:t>Danger 2 </a:t>
            </a:r>
          </a:p>
        </p:txBody>
      </p:sp>
      <p:pic>
        <p:nvPicPr>
          <p:cNvPr id="13" name="Picture 12"/>
          <p:cNvPicPr>
            <a:picLocks noChangeAspect="1"/>
          </p:cNvPicPr>
          <p:nvPr/>
        </p:nvPicPr>
        <p:blipFill>
          <a:blip r:embed="rId7" cstate="print">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40000" contrast="83000"/>
                    </a14:imgEffect>
                  </a14:imgLayer>
                </a14:imgProps>
              </a:ext>
              <a:ext uri="{28A0092B-C50C-407E-A947-70E740481C1C}">
                <a14:useLocalDpi xmlns:a14="http://schemas.microsoft.com/office/drawing/2010/main" val="0"/>
              </a:ext>
            </a:extLst>
          </a:blip>
          <a:stretch>
            <a:fillRect/>
          </a:stretch>
        </p:blipFill>
        <p:spPr>
          <a:xfrm>
            <a:off x="6515100" y="5292877"/>
            <a:ext cx="2228850" cy="1809547"/>
          </a:xfrm>
          <a:prstGeom prst="rect">
            <a:avLst/>
          </a:prstGeom>
        </p:spPr>
      </p:pic>
    </p:spTree>
    <p:extLst>
      <p:ext uri="{BB962C8B-B14F-4D97-AF65-F5344CB8AC3E}">
        <p14:creationId xmlns:p14="http://schemas.microsoft.com/office/powerpoint/2010/main" val="250857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decel="5600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9154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9436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000" dirty="0">
                <a:solidFill>
                  <a:schemeClr val="accent6">
                    <a:lumMod val="50000"/>
                  </a:schemeClr>
                </a:solidFill>
              </a:rPr>
              <a:t>High school Spanish will get you snickers in Spain but could get you in trouble in Amazon jungle were a combination of Portuguese, Spanish &amp; other languages are spoken</a:t>
            </a:r>
            <a:endParaRPr lang="en-US" sz="1400" dirty="0">
              <a:solidFill>
                <a:schemeClr val="accent6">
                  <a:lumMod val="50000"/>
                </a:schemeClr>
              </a:solidFill>
            </a:endParaRPr>
          </a:p>
        </p:txBody>
      </p:sp>
    </p:spTree>
    <p:extLst>
      <p:ext uri="{BB962C8B-B14F-4D97-AF65-F5344CB8AC3E}">
        <p14:creationId xmlns:p14="http://schemas.microsoft.com/office/powerpoint/2010/main" val="366978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 y="0"/>
            <a:ext cx="9143248" cy="6858564"/>
          </a:xfrm>
          <a:prstGeom prst="rect">
            <a:avLst/>
          </a:prstGeom>
        </p:spPr>
      </p:pic>
      <p:grpSp>
        <p:nvGrpSpPr>
          <p:cNvPr id="6" name="Group 5"/>
          <p:cNvGrpSpPr/>
          <p:nvPr/>
        </p:nvGrpSpPr>
        <p:grpSpPr>
          <a:xfrm>
            <a:off x="57150" y="1447800"/>
            <a:ext cx="3028950" cy="5029200"/>
            <a:chOff x="57150" y="1447800"/>
            <a:chExt cx="3028950" cy="5029200"/>
          </a:xfrm>
        </p:grpSpPr>
        <p:sp>
          <p:nvSpPr>
            <p:cNvPr id="2" name="Rounded Rectangle 1"/>
            <p:cNvSpPr/>
            <p:nvPr/>
          </p:nvSpPr>
          <p:spPr>
            <a:xfrm>
              <a:off x="57150" y="1447800"/>
              <a:ext cx="3028950" cy="50292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bIns="36576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3" name="TextBox 2"/>
            <p:cNvSpPr txBox="1"/>
            <p:nvPr/>
          </p:nvSpPr>
          <p:spPr>
            <a:xfrm>
              <a:off x="152400" y="1981200"/>
              <a:ext cx="2819400" cy="3276600"/>
            </a:xfrm>
            <a:prstGeom prst="rect">
              <a:avLst/>
            </a:prstGeom>
            <a:noFill/>
          </p:spPr>
          <p:txBody>
            <a:bodyPr wrap="square" rtlCol="0">
              <a:noAutofit/>
            </a:bodyPr>
            <a:lstStyle/>
            <a:p>
              <a:r>
                <a:rPr lang="en-US" sz="4000" dirty="0">
                  <a:solidFill>
                    <a:schemeClr val="accent6">
                      <a:lumMod val="50000"/>
                    </a:schemeClr>
                  </a:solidFill>
                </a:rPr>
                <a:t>You have to know your help is wanted by the Local and Federal Government</a:t>
              </a:r>
            </a:p>
          </p:txBody>
        </p:sp>
      </p:grpSp>
      <p:sp>
        <p:nvSpPr>
          <p:cNvPr id="7" name="TextBox 6"/>
          <p:cNvSpPr txBox="1"/>
          <p:nvPr/>
        </p:nvSpPr>
        <p:spPr>
          <a:xfrm>
            <a:off x="571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6"/>
                  </a:solidFill>
                </a:ln>
                <a:solidFill>
                  <a:schemeClr val="accent6">
                    <a:lumMod val="60000"/>
                    <a:lumOff val="40000"/>
                  </a:schemeClr>
                </a:solidFill>
                <a:latin typeface="Kaushan Script" panose="03060602040705080205" pitchFamily="66" charset="0"/>
              </a:rPr>
              <a:t>Danger 1 </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90800"/>
            <a:ext cx="5568676" cy="4712493"/>
          </a:xfrm>
          <a:prstGeom prst="rect">
            <a:avLst/>
          </a:prstGeom>
        </p:spPr>
      </p:pic>
      <p:sp>
        <p:nvSpPr>
          <p:cNvPr id="10" name="TextBox 9"/>
          <p:cNvSpPr txBox="1"/>
          <p:nvPr/>
        </p:nvSpPr>
        <p:spPr>
          <a:xfrm>
            <a:off x="171450" y="76201"/>
            <a:ext cx="874395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000" b="1" dirty="0">
                <a:ln w="12700">
                  <a:solidFill>
                    <a:schemeClr val="accent6"/>
                  </a:solidFill>
                </a:ln>
                <a:solidFill>
                  <a:schemeClr val="bg1"/>
                </a:solidFill>
                <a:latin typeface="Kaushan Script" panose="03060602040705080205" pitchFamily="66" charset="0"/>
              </a:rPr>
              <a:t>Due Diligence: Education</a:t>
            </a:r>
          </a:p>
        </p:txBody>
      </p:sp>
      <p:grpSp>
        <p:nvGrpSpPr>
          <p:cNvPr id="15" name="Group 14"/>
          <p:cNvGrpSpPr/>
          <p:nvPr/>
        </p:nvGrpSpPr>
        <p:grpSpPr>
          <a:xfrm>
            <a:off x="6000750" y="1447800"/>
            <a:ext cx="3028950" cy="5029200"/>
            <a:chOff x="6000750" y="1447800"/>
            <a:chExt cx="3028950" cy="5029200"/>
          </a:xfrm>
        </p:grpSpPr>
        <p:sp>
          <p:nvSpPr>
            <p:cNvPr id="8" name="Rounded Rectangle 7"/>
            <p:cNvSpPr/>
            <p:nvPr/>
          </p:nvSpPr>
          <p:spPr>
            <a:xfrm>
              <a:off x="6000750" y="1447800"/>
              <a:ext cx="3028950" cy="5029200"/>
            </a:xfrm>
            <a:prstGeom prst="roundRect">
              <a:avLst/>
            </a:prstGeom>
            <a:solidFill>
              <a:schemeClr val="bg1">
                <a:alpha val="75000"/>
              </a:schemeClr>
            </a:solidFill>
            <a:ln>
              <a:solidFill>
                <a:schemeClr val="accent4">
                  <a:lumMod val="75000"/>
                </a:schemeClr>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tIns="457200"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4" name="TextBox 13"/>
            <p:cNvSpPr txBox="1"/>
            <p:nvPr/>
          </p:nvSpPr>
          <p:spPr>
            <a:xfrm>
              <a:off x="6057902" y="1905000"/>
              <a:ext cx="2857498" cy="3276600"/>
            </a:xfrm>
            <a:prstGeom prst="rect">
              <a:avLst/>
            </a:prstGeom>
            <a:noFill/>
          </p:spPr>
          <p:txBody>
            <a:bodyPr wrap="square" rtlCol="0">
              <a:noAutofit/>
            </a:bodyPr>
            <a:lstStyle/>
            <a:p>
              <a:r>
                <a:rPr lang="en-US" sz="3200" dirty="0">
                  <a:solidFill>
                    <a:schemeClr val="accent6">
                      <a:lumMod val="50000"/>
                    </a:schemeClr>
                  </a:solidFill>
                </a:rPr>
                <a:t>You have to stay aware of the politics: What if the relationship between the US and the country you are in change</a:t>
              </a:r>
            </a:p>
          </p:txBody>
        </p:sp>
      </p:grpSp>
      <p:sp>
        <p:nvSpPr>
          <p:cNvPr id="9" name="TextBox 8"/>
          <p:cNvSpPr txBox="1"/>
          <p:nvPr/>
        </p:nvSpPr>
        <p:spPr>
          <a:xfrm>
            <a:off x="6000750" y="1371601"/>
            <a:ext cx="3028950" cy="707379"/>
          </a:xfrm>
          <a:prstGeom prst="rect">
            <a:avLst/>
          </a:prstGeom>
          <a:noFill/>
          <a:effectLst>
            <a:outerShdw blurRad="50800" dist="38100" dir="2700000" algn="tl" rotWithShape="0">
              <a:prstClr val="black">
                <a:alpha val="40000"/>
              </a:prstClr>
            </a:outerShdw>
          </a:effectLst>
        </p:spPr>
        <p:txBody>
          <a:bodyPr wrap="square" rtlCol="0">
            <a:normAutofit fontScale="77500" lnSpcReduction="20000"/>
          </a:bodyPr>
          <a:lstStyle/>
          <a:p>
            <a:pPr algn="ctr"/>
            <a:r>
              <a:rPr lang="en-US" sz="6000" b="1" dirty="0">
                <a:ln w="12700">
                  <a:solidFill>
                    <a:schemeClr val="accent4">
                      <a:lumMod val="60000"/>
                      <a:lumOff val="40000"/>
                    </a:schemeClr>
                  </a:solidFill>
                </a:ln>
                <a:solidFill>
                  <a:schemeClr val="accent4">
                    <a:lumMod val="75000"/>
                  </a:schemeClr>
                </a:solidFill>
                <a:latin typeface="Kaushan Script" panose="03060602040705080205" pitchFamily="66" charset="0"/>
              </a:rPr>
              <a:t>Danger 2 </a:t>
            </a:r>
          </a:p>
        </p:txBody>
      </p:sp>
    </p:spTree>
    <p:extLst>
      <p:ext uri="{BB962C8B-B14F-4D97-AF65-F5344CB8AC3E}">
        <p14:creationId xmlns:p14="http://schemas.microsoft.com/office/powerpoint/2010/main" val="188632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6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decel="5600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152400"/>
            <a:ext cx="89154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6600" b="1" dirty="0">
                <a:ln w="12700">
                  <a:solidFill>
                    <a:schemeClr val="accent6"/>
                  </a:solidFill>
                </a:ln>
                <a:solidFill>
                  <a:schemeClr val="bg1"/>
                </a:solidFill>
                <a:latin typeface="Kaushan Script" panose="03060602040705080205" pitchFamily="66" charset="0"/>
              </a:rPr>
              <a:t>Due Diligence: Education</a:t>
            </a:r>
          </a:p>
        </p:txBody>
      </p:sp>
      <p:pic>
        <p:nvPicPr>
          <p:cNvPr id="6" name="Picture 5">
            <a:extLst>
              <a:ext uri="{FF2B5EF4-FFF2-40B4-BE49-F238E27FC236}">
                <a16:creationId xmlns:a16="http://schemas.microsoft.com/office/drawing/2014/main" id="{9ACC7B02-4134-46E4-BA07-3A4396981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10" name="Rounded Rectangle 9"/>
          <p:cNvSpPr/>
          <p:nvPr/>
        </p:nvSpPr>
        <p:spPr>
          <a:xfrm>
            <a:off x="0" y="1240779"/>
            <a:ext cx="5943600" cy="5617221"/>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Autofit/>
          </a:bodyPr>
          <a:lstStyle/>
          <a:p>
            <a:r>
              <a:rPr lang="en-US" sz="4800" dirty="0">
                <a:solidFill>
                  <a:schemeClr val="accent6">
                    <a:lumMod val="50000"/>
                  </a:schemeClr>
                </a:solidFill>
              </a:rPr>
              <a:t>You need to notify the US embassy and/or consulate of your plans</a:t>
            </a:r>
            <a:endParaRPr lang="en-US" dirty="0">
              <a:solidFill>
                <a:schemeClr val="accent6">
                  <a:lumMod val="50000"/>
                </a:schemeClr>
              </a:solidFill>
            </a:endParaRPr>
          </a:p>
        </p:txBody>
      </p:sp>
    </p:spTree>
    <p:extLst>
      <p:ext uri="{BB962C8B-B14F-4D97-AF65-F5344CB8AC3E}">
        <p14:creationId xmlns:p14="http://schemas.microsoft.com/office/powerpoint/2010/main" val="351481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4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15903" y="1406526"/>
            <a:ext cx="9159903" cy="5452038"/>
          </a:xfrm>
          <a:prstGeom prst="rect">
            <a:avLst/>
          </a:prstGeom>
          <a:gradFill>
            <a:gsLst>
              <a:gs pos="0">
                <a:schemeClr val="bg1">
                  <a:alpha val="41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9286" y="2667000"/>
            <a:ext cx="6064714" cy="5132265"/>
          </a:xfrm>
          <a:prstGeom prst="rect">
            <a:avLst/>
          </a:prstGeom>
        </p:spPr>
      </p:pic>
      <p:sp>
        <p:nvSpPr>
          <p:cNvPr id="7" name="Rectangle 6"/>
          <p:cNvSpPr/>
          <p:nvPr/>
        </p:nvSpPr>
        <p:spPr>
          <a:xfrm>
            <a:off x="0" y="415925"/>
            <a:ext cx="9144000" cy="990600"/>
          </a:xfrm>
          <a:prstGeom prst="rect">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200" y="76200"/>
            <a:ext cx="7239000" cy="6781800"/>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5400" b="1" dirty="0">
                <a:ln w="28575">
                  <a:solidFill>
                    <a:schemeClr val="accent6"/>
                  </a:solidFill>
                </a:ln>
                <a:solidFill>
                  <a:schemeClr val="bg1"/>
                </a:solidFill>
                <a:latin typeface="Kaushan Script" panose="03060602040705080205" pitchFamily="66" charset="0"/>
              </a:rPr>
              <a:t>Information and Education are becoming critical today to recruit volunteers, keep them happy and working and keep you both away from courtrooms</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465763" y="178082"/>
            <a:ext cx="4592637" cy="6680200"/>
          </a:xfrm>
          <a:prstGeom prst="rect">
            <a:avLst/>
          </a:prstGeom>
        </p:spPr>
      </p:pic>
    </p:spTree>
    <p:extLst>
      <p:ext uri="{BB962C8B-B14F-4D97-AF65-F5344CB8AC3E}">
        <p14:creationId xmlns:p14="http://schemas.microsoft.com/office/powerpoint/2010/main" val="18381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333" fill="hold" grpId="0" nodeType="withEffect">
                                  <p:stCondLst>
                                    <p:cond delay="4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400"/>
                            </p:stCondLst>
                            <p:childTnLst>
                              <p:par>
                                <p:cTn id="10" presetID="10" presetClass="exit" presetSubtype="0" fill="hold" nodeType="afterEffect">
                                  <p:stCondLst>
                                    <p:cond delay="750"/>
                                  </p:stCondLst>
                                  <p:childTnLst>
                                    <p:animEffect transition="out" filter="fade">
                                      <p:cBhvr>
                                        <p:cTn id="11" dur="250"/>
                                        <p:tgtEl>
                                          <p:spTgt spid="11"/>
                                        </p:tgtEl>
                                      </p:cBhvr>
                                    </p:animEffect>
                                    <p:set>
                                      <p:cBhvr>
                                        <p:cTn id="12" dur="1" fill="hold">
                                          <p:stCondLst>
                                            <p:cond delay="249"/>
                                          </p:stCondLst>
                                        </p:cTn>
                                        <p:tgtEl>
                                          <p:spTgt spid="11"/>
                                        </p:tgtEl>
                                        <p:attrNameLst>
                                          <p:attrName>style.visibility</p:attrName>
                                        </p:attrNameLst>
                                      </p:cBhvr>
                                      <p:to>
                                        <p:strVal val="hidden"/>
                                      </p:to>
                                    </p:set>
                                  </p:childTnLst>
                                </p:cTn>
                              </p:par>
                              <p:par>
                                <p:cTn id="13" presetID="10" presetClass="entr" presetSubtype="0" fill="hold" nodeType="withEffect">
                                  <p:stCondLst>
                                    <p:cond delay="75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ounded Rectangle 9"/>
          <p:cNvSpPr/>
          <p:nvPr/>
        </p:nvSpPr>
        <p:spPr>
          <a:xfrm>
            <a:off x="152400" y="914400"/>
            <a:ext cx="5715000" cy="5715000"/>
          </a:xfrm>
          <a:prstGeom prst="roundRect">
            <a:avLst/>
          </a:prstGeom>
          <a:solidFill>
            <a:schemeClr val="bg1">
              <a:alpha val="75000"/>
            </a:schemeClr>
          </a:solidFill>
          <a:ln>
            <a:solidFill>
              <a:schemeClr val="accent6"/>
            </a:solidFill>
          </a:ln>
          <a:effectLst>
            <a:outerShdw blurRad="177800" dist="1397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a:bodyPr>
          <a:lstStyle/>
          <a:p>
            <a:endParaRPr lang="en-US" sz="2400" dirty="0">
              <a:solidFill>
                <a:schemeClr val="accent6">
                  <a:lumMod val="50000"/>
                </a:schemeClr>
              </a:solidFill>
            </a:endParaRPr>
          </a:p>
          <a:p>
            <a:endParaRPr lang="en-US" sz="2400" dirty="0">
              <a:solidFill>
                <a:schemeClr val="accent6">
                  <a:lumMod val="50000"/>
                </a:schemeClr>
              </a:solidFill>
            </a:endParaRPr>
          </a:p>
        </p:txBody>
      </p:sp>
      <p:sp>
        <p:nvSpPr>
          <p:cNvPr id="11" name="TextBox 10"/>
          <p:cNvSpPr txBox="1"/>
          <p:nvPr/>
        </p:nvSpPr>
        <p:spPr>
          <a:xfrm>
            <a:off x="228600" y="130821"/>
            <a:ext cx="8763000" cy="1088379"/>
          </a:xfrm>
          <a:prstGeom prst="rect">
            <a:avLst/>
          </a:prstGeom>
          <a:noFill/>
          <a:effectLst>
            <a:outerShdw blurRad="50800" dist="38100" dir="2700000" algn="tl" rotWithShape="0">
              <a:prstClr val="black">
                <a:alpha val="40000"/>
              </a:prstClr>
            </a:outerShdw>
          </a:effectLst>
        </p:spPr>
        <p:txBody>
          <a:bodyPr wrap="square" rtlCol="0">
            <a:noAutofit/>
          </a:bodyPr>
          <a:lstStyle/>
          <a:p>
            <a:r>
              <a:rPr lang="en-US" sz="4800" b="1" dirty="0">
                <a:ln w="12700">
                  <a:solidFill>
                    <a:schemeClr val="accent6"/>
                  </a:solidFill>
                </a:ln>
                <a:solidFill>
                  <a:schemeClr val="bg1"/>
                </a:solidFill>
                <a:latin typeface="Kaushan Script" panose="03060602040705080205" pitchFamily="66" charset="0"/>
              </a:rPr>
              <a:t>Keep your head out of the Sand!</a:t>
            </a:r>
          </a:p>
        </p:txBody>
      </p:sp>
      <p:sp>
        <p:nvSpPr>
          <p:cNvPr id="8" name="Block Arc 7"/>
          <p:cNvSpPr/>
          <p:nvPr/>
        </p:nvSpPr>
        <p:spPr>
          <a:xfrm>
            <a:off x="928056" y="1686506"/>
            <a:ext cx="4167238" cy="4167238"/>
          </a:xfrm>
          <a:prstGeom prst="blockArc">
            <a:avLst>
              <a:gd name="adj1" fmla="val 10800000"/>
              <a:gd name="adj2" fmla="val 16200000"/>
              <a:gd name="adj3" fmla="val 4642"/>
            </a:avLst>
          </a:prstGeom>
        </p:spPr>
        <p:style>
          <a:lnRef idx="0">
            <a:schemeClr val="lt1">
              <a:hueOff val="0"/>
              <a:satOff val="0"/>
              <a:lumOff val="0"/>
              <a:alphaOff val="0"/>
            </a:schemeClr>
          </a:lnRef>
          <a:fillRef idx="1">
            <a:schemeClr val="accent5">
              <a:hueOff val="8123122"/>
              <a:satOff val="-169"/>
              <a:lumOff val="-16079"/>
              <a:alphaOff val="0"/>
            </a:schemeClr>
          </a:fillRef>
          <a:effectRef idx="0">
            <a:schemeClr val="accent5">
              <a:hueOff val="8123122"/>
              <a:satOff val="-169"/>
              <a:lumOff val="-16079"/>
              <a:alphaOff val="0"/>
            </a:schemeClr>
          </a:effectRef>
          <a:fontRef idx="minor">
            <a:schemeClr val="lt1"/>
          </a:fontRef>
        </p:style>
      </p:sp>
      <p:sp>
        <p:nvSpPr>
          <p:cNvPr id="9" name="Block Arc 8"/>
          <p:cNvSpPr/>
          <p:nvPr/>
        </p:nvSpPr>
        <p:spPr>
          <a:xfrm>
            <a:off x="928056" y="1686506"/>
            <a:ext cx="4167238" cy="4167238"/>
          </a:xfrm>
          <a:prstGeom prst="blockArc">
            <a:avLst>
              <a:gd name="adj1" fmla="val 5400000"/>
              <a:gd name="adj2" fmla="val 10800000"/>
              <a:gd name="adj3" fmla="val 4642"/>
            </a:avLst>
          </a:prstGeom>
        </p:spPr>
        <p:style>
          <a:lnRef idx="0">
            <a:schemeClr val="lt1">
              <a:hueOff val="0"/>
              <a:satOff val="0"/>
              <a:lumOff val="0"/>
              <a:alphaOff val="0"/>
            </a:schemeClr>
          </a:lnRef>
          <a:fillRef idx="1">
            <a:schemeClr val="accent5">
              <a:hueOff val="5415415"/>
              <a:satOff val="-113"/>
              <a:lumOff val="-10719"/>
              <a:alphaOff val="0"/>
            </a:schemeClr>
          </a:fillRef>
          <a:effectRef idx="0">
            <a:schemeClr val="accent5">
              <a:hueOff val="5415415"/>
              <a:satOff val="-113"/>
              <a:lumOff val="-10719"/>
              <a:alphaOff val="0"/>
            </a:schemeClr>
          </a:effectRef>
          <a:fontRef idx="minor">
            <a:schemeClr val="lt1"/>
          </a:fontRef>
        </p:style>
      </p:sp>
      <p:sp>
        <p:nvSpPr>
          <p:cNvPr id="12" name="Block Arc 11"/>
          <p:cNvSpPr/>
          <p:nvPr/>
        </p:nvSpPr>
        <p:spPr>
          <a:xfrm>
            <a:off x="928056" y="1678880"/>
            <a:ext cx="4167238" cy="4167238"/>
          </a:xfrm>
          <a:prstGeom prst="blockArc">
            <a:avLst>
              <a:gd name="adj1" fmla="val 0"/>
              <a:gd name="adj2" fmla="val 5400000"/>
              <a:gd name="adj3" fmla="val 4642"/>
            </a:avLst>
          </a:prstGeom>
        </p:spPr>
        <p:style>
          <a:lnRef idx="0">
            <a:schemeClr val="lt1">
              <a:hueOff val="0"/>
              <a:satOff val="0"/>
              <a:lumOff val="0"/>
              <a:alphaOff val="0"/>
            </a:schemeClr>
          </a:lnRef>
          <a:fillRef idx="1">
            <a:schemeClr val="accent5">
              <a:hueOff val="2707707"/>
              <a:satOff val="-56"/>
              <a:lumOff val="-5360"/>
              <a:alphaOff val="0"/>
            </a:schemeClr>
          </a:fillRef>
          <a:effectRef idx="0">
            <a:schemeClr val="accent5">
              <a:hueOff val="2707707"/>
              <a:satOff val="-56"/>
              <a:lumOff val="-5360"/>
              <a:alphaOff val="0"/>
            </a:schemeClr>
          </a:effectRef>
          <a:fontRef idx="minor">
            <a:schemeClr val="lt1"/>
          </a:fontRef>
        </p:style>
      </p:sp>
      <p:sp>
        <p:nvSpPr>
          <p:cNvPr id="13" name="Block Arc 12"/>
          <p:cNvSpPr/>
          <p:nvPr/>
        </p:nvSpPr>
        <p:spPr>
          <a:xfrm>
            <a:off x="928056" y="1686506"/>
            <a:ext cx="4167238" cy="4167238"/>
          </a:xfrm>
          <a:prstGeom prst="blockArc">
            <a:avLst>
              <a:gd name="adj1" fmla="val 16200000"/>
              <a:gd name="adj2" fmla="val 0"/>
              <a:gd name="adj3" fmla="val 4642"/>
            </a:avLst>
          </a:pr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4" name="Freeform 13"/>
          <p:cNvSpPr/>
          <p:nvPr/>
        </p:nvSpPr>
        <p:spPr>
          <a:xfrm>
            <a:off x="2052230" y="2810680"/>
            <a:ext cx="2062570" cy="1918890"/>
          </a:xfrm>
          <a:custGeom>
            <a:avLst/>
            <a:gdLst>
              <a:gd name="connsiteX0" fmla="*/ 0 w 1918890"/>
              <a:gd name="connsiteY0" fmla="*/ 959445 h 1918890"/>
              <a:gd name="connsiteX1" fmla="*/ 959445 w 1918890"/>
              <a:gd name="connsiteY1" fmla="*/ 0 h 1918890"/>
              <a:gd name="connsiteX2" fmla="*/ 1918890 w 1918890"/>
              <a:gd name="connsiteY2" fmla="*/ 959445 h 1918890"/>
              <a:gd name="connsiteX3" fmla="*/ 959445 w 1918890"/>
              <a:gd name="connsiteY3" fmla="*/ 1918890 h 1918890"/>
              <a:gd name="connsiteX4" fmla="*/ 0 w 1918890"/>
              <a:gd name="connsiteY4" fmla="*/ 959445 h 191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890" h="1918890">
                <a:moveTo>
                  <a:pt x="0" y="959445"/>
                </a:moveTo>
                <a:cubicBezTo>
                  <a:pt x="0" y="429558"/>
                  <a:pt x="429558" y="0"/>
                  <a:pt x="959445" y="0"/>
                </a:cubicBezTo>
                <a:cubicBezTo>
                  <a:pt x="1489332" y="0"/>
                  <a:pt x="1918890" y="429558"/>
                  <a:pt x="1918890" y="959445"/>
                </a:cubicBezTo>
                <a:cubicBezTo>
                  <a:pt x="1918890" y="1489332"/>
                  <a:pt x="1489332" y="1918890"/>
                  <a:pt x="959445" y="1918890"/>
                </a:cubicBezTo>
                <a:cubicBezTo>
                  <a:pt x="429558" y="1918890"/>
                  <a:pt x="0" y="1489332"/>
                  <a:pt x="0" y="959445"/>
                </a:cubicBez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16575" tIns="316575" rIns="316575" bIns="316575" numCol="1" spcCol="1270" anchor="ctr" anchorCtr="0">
            <a:noAutofit/>
          </a:bodyPr>
          <a:lstStyle/>
          <a:p>
            <a:pPr lvl="0" algn="ctr" defTabSz="1244600">
              <a:lnSpc>
                <a:spcPct val="90000"/>
              </a:lnSpc>
              <a:spcBef>
                <a:spcPct val="0"/>
              </a:spcBef>
              <a:spcAft>
                <a:spcPct val="35000"/>
              </a:spcAft>
            </a:pPr>
            <a:r>
              <a:rPr lang="en-US" sz="2800" kern="1200" dirty="0"/>
              <a:t>Educated &amp; Informed</a:t>
            </a:r>
          </a:p>
        </p:txBody>
      </p:sp>
      <p:sp>
        <p:nvSpPr>
          <p:cNvPr id="15" name="Freeform 14"/>
          <p:cNvSpPr/>
          <p:nvPr/>
        </p:nvSpPr>
        <p:spPr>
          <a:xfrm>
            <a:off x="2308671" y="1184160"/>
            <a:ext cx="1549687"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14490" tIns="214490" rIns="214490" bIns="214490" numCol="1" spcCol="1270" anchor="ctr" anchorCtr="0">
            <a:noAutofit/>
          </a:bodyPr>
          <a:lstStyle/>
          <a:p>
            <a:pPr lvl="0" algn="ctr" defTabSz="622300">
              <a:lnSpc>
                <a:spcPct val="90000"/>
              </a:lnSpc>
              <a:spcBef>
                <a:spcPct val="0"/>
              </a:spcBef>
              <a:spcAft>
                <a:spcPct val="35000"/>
              </a:spcAft>
            </a:pPr>
            <a:r>
              <a:rPr lang="en-US" sz="1400" dirty="0"/>
              <a:t>Marketing Makes Promises that Risk Management Has to Pay For</a:t>
            </a:r>
            <a:endParaRPr lang="en-US" sz="1400" kern="1200" dirty="0"/>
          </a:p>
        </p:txBody>
      </p:sp>
      <p:sp>
        <p:nvSpPr>
          <p:cNvPr id="16" name="Freeform 15"/>
          <p:cNvSpPr/>
          <p:nvPr/>
        </p:nvSpPr>
        <p:spPr>
          <a:xfrm>
            <a:off x="4375327" y="3098513"/>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p:spPr>
        <p:style>
          <a:lnRef idx="2">
            <a:schemeClr val="lt1">
              <a:hueOff val="0"/>
              <a:satOff val="0"/>
              <a:lumOff val="0"/>
              <a:alphaOff val="0"/>
            </a:schemeClr>
          </a:lnRef>
          <a:fillRef idx="1">
            <a:schemeClr val="accent5">
              <a:hueOff val="2707707"/>
              <a:satOff val="-56"/>
              <a:lumOff val="-5360"/>
              <a:alphaOff val="0"/>
            </a:schemeClr>
          </a:fillRef>
          <a:effectRef idx="0">
            <a:schemeClr val="accent5">
              <a:hueOff val="2707707"/>
              <a:satOff val="-56"/>
              <a:lumOff val="-5360"/>
              <a:alphaOff val="0"/>
            </a:schemeClr>
          </a:effectRef>
          <a:fontRef idx="minor">
            <a:schemeClr val="lt1"/>
          </a:fontRef>
        </p:style>
        <p:txBody>
          <a:bodyPr spcFirstLastPara="0" vert="horz" wrap="square" lIns="214490" tIns="214490" rIns="214490" bIns="214490" numCol="1" spcCol="1270" anchor="ctr" anchorCtr="0">
            <a:noAutofit/>
          </a:bodyPr>
          <a:lstStyle/>
          <a:p>
            <a:pPr lvl="0" algn="ctr" defTabSz="622300">
              <a:lnSpc>
                <a:spcPct val="90000"/>
              </a:lnSpc>
              <a:spcBef>
                <a:spcPct val="0"/>
              </a:spcBef>
              <a:spcAft>
                <a:spcPct val="35000"/>
              </a:spcAft>
            </a:pPr>
            <a:r>
              <a:rPr lang="en-US" sz="1400" dirty="0"/>
              <a:t>Legal Forms </a:t>
            </a:r>
            <a:endParaRPr lang="en-US" sz="1400" kern="1200" dirty="0"/>
          </a:p>
        </p:txBody>
      </p:sp>
      <p:sp>
        <p:nvSpPr>
          <p:cNvPr id="17" name="Freeform 16"/>
          <p:cNvSpPr/>
          <p:nvPr/>
        </p:nvSpPr>
        <p:spPr>
          <a:xfrm>
            <a:off x="2340064" y="5133777"/>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p:spPr>
        <p:style>
          <a:lnRef idx="2">
            <a:schemeClr val="lt1">
              <a:hueOff val="0"/>
              <a:satOff val="0"/>
              <a:lumOff val="0"/>
              <a:alphaOff val="0"/>
            </a:schemeClr>
          </a:lnRef>
          <a:fillRef idx="1">
            <a:schemeClr val="accent5">
              <a:hueOff val="5415415"/>
              <a:satOff val="-113"/>
              <a:lumOff val="-10719"/>
              <a:alphaOff val="0"/>
            </a:schemeClr>
          </a:fillRef>
          <a:effectRef idx="0">
            <a:schemeClr val="accent5">
              <a:hueOff val="5415415"/>
              <a:satOff val="-113"/>
              <a:lumOff val="-10719"/>
              <a:alphaOff val="0"/>
            </a:schemeClr>
          </a:effectRef>
          <a:fontRef idx="minor">
            <a:schemeClr val="lt1"/>
          </a:fontRef>
        </p:style>
        <p:txBody>
          <a:bodyPr spcFirstLastPara="0" vert="horz" wrap="square" lIns="214490" tIns="214490" rIns="214490" bIns="214490" numCol="1" spcCol="1270" anchor="ctr" anchorCtr="0">
            <a:noAutofit/>
          </a:bodyPr>
          <a:lstStyle/>
          <a:p>
            <a:pPr lvl="0" algn="ctr" defTabSz="622300">
              <a:lnSpc>
                <a:spcPct val="90000"/>
              </a:lnSpc>
              <a:spcBef>
                <a:spcPct val="0"/>
              </a:spcBef>
              <a:spcAft>
                <a:spcPct val="35000"/>
              </a:spcAft>
            </a:pPr>
            <a:r>
              <a:rPr lang="en-US" sz="1400" dirty="0"/>
              <a:t>Due Diligence </a:t>
            </a:r>
            <a:endParaRPr lang="en-US" sz="1400" kern="1200" dirty="0"/>
          </a:p>
        </p:txBody>
      </p:sp>
      <p:sp>
        <p:nvSpPr>
          <p:cNvPr id="18" name="Freeform 17"/>
          <p:cNvSpPr/>
          <p:nvPr/>
        </p:nvSpPr>
        <p:spPr>
          <a:xfrm>
            <a:off x="304800" y="3098513"/>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p:spPr>
        <p:style>
          <a:lnRef idx="2">
            <a:schemeClr val="lt1">
              <a:hueOff val="0"/>
              <a:satOff val="0"/>
              <a:lumOff val="0"/>
              <a:alphaOff val="0"/>
            </a:schemeClr>
          </a:lnRef>
          <a:fillRef idx="1">
            <a:schemeClr val="accent5">
              <a:hueOff val="8123122"/>
              <a:satOff val="-169"/>
              <a:lumOff val="-16079"/>
              <a:alphaOff val="0"/>
            </a:schemeClr>
          </a:fillRef>
          <a:effectRef idx="0">
            <a:schemeClr val="accent5">
              <a:hueOff val="8123122"/>
              <a:satOff val="-169"/>
              <a:lumOff val="-16079"/>
              <a:alphaOff val="0"/>
            </a:schemeClr>
          </a:effectRef>
          <a:fontRef idx="minor">
            <a:schemeClr val="lt1"/>
          </a:fontRef>
        </p:style>
        <p:txBody>
          <a:bodyPr spcFirstLastPara="0" vert="horz" wrap="square" lIns="214490" tIns="214490" rIns="214490" bIns="214490" numCol="1" spcCol="1270" anchor="ctr" anchorCtr="0">
            <a:noAutofit/>
          </a:bodyPr>
          <a:lstStyle/>
          <a:p>
            <a:pPr lvl="0" algn="ctr" defTabSz="622300">
              <a:lnSpc>
                <a:spcPct val="90000"/>
              </a:lnSpc>
              <a:spcBef>
                <a:spcPct val="0"/>
              </a:spcBef>
              <a:spcAft>
                <a:spcPct val="35000"/>
              </a:spcAft>
            </a:pPr>
            <a:r>
              <a:rPr lang="en-US" sz="1400" kern="1200" dirty="0"/>
              <a:t>Understand the Risk</a:t>
            </a:r>
          </a:p>
        </p:txBody>
      </p:sp>
      <p:pic>
        <p:nvPicPr>
          <p:cNvPr id="3" name="Picture 2">
            <a:extLst>
              <a:ext uri="{FF2B5EF4-FFF2-40B4-BE49-F238E27FC236}">
                <a16:creationId xmlns:a16="http://schemas.microsoft.com/office/drawing/2014/main" id="{56300064-9C4D-472A-A622-DB368E46B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3160" y="590550"/>
            <a:ext cx="2838450" cy="2838450"/>
          </a:xfrm>
          <a:prstGeom prst="rect">
            <a:avLst/>
          </a:prstGeom>
        </p:spPr>
      </p:pic>
      <p:pic>
        <p:nvPicPr>
          <p:cNvPr id="7" name="Picture 6">
            <a:extLst>
              <a:ext uri="{FF2B5EF4-FFF2-40B4-BE49-F238E27FC236}">
                <a16:creationId xmlns:a16="http://schemas.microsoft.com/office/drawing/2014/main" id="{FC33ADD1-E697-4A1F-A1D6-CA042C533D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1662" y="3375718"/>
            <a:ext cx="3069938" cy="3351461"/>
          </a:xfrm>
          <a:prstGeom prst="rect">
            <a:avLst/>
          </a:prstGeom>
        </p:spPr>
      </p:pic>
    </p:spTree>
    <p:extLst>
      <p:ext uri="{BB962C8B-B14F-4D97-AF65-F5344CB8AC3E}">
        <p14:creationId xmlns:p14="http://schemas.microsoft.com/office/powerpoint/2010/main" val="36707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par>
                          <p:cTn id="33" fill="hold">
                            <p:stCondLst>
                              <p:cond delay="500"/>
                            </p:stCondLst>
                            <p:childTnLst>
                              <p:par>
                                <p:cTn id="34" presetID="22" presetClass="entr" presetSubtype="2"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right)">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500"/>
                            </p:stCondLst>
                            <p:childTnLst>
                              <p:par>
                                <p:cTn id="43" presetID="22" presetClass="entr" presetSubtype="4"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257800"/>
            <a:ext cx="7772400" cy="936625"/>
          </a:xfrm>
        </p:spPr>
        <p:txBody>
          <a:bodyPr>
            <a:normAutofit/>
          </a:bodyPr>
          <a:lstStyle/>
          <a:p>
            <a:pPr algn="r"/>
            <a:r>
              <a:rPr lang="en-US" sz="2800" dirty="0">
                <a:solidFill>
                  <a:schemeClr val="tx1"/>
                </a:solidFill>
              </a:rPr>
              <a:t>James H. (Jim) Moss, JD</a:t>
            </a:r>
          </a:p>
        </p:txBody>
      </p:sp>
      <p:sp>
        <p:nvSpPr>
          <p:cNvPr id="3" name="Subtitle 2"/>
          <p:cNvSpPr>
            <a:spLocks noGrp="1"/>
          </p:cNvSpPr>
          <p:nvPr>
            <p:ph type="subTitle" idx="1"/>
          </p:nvPr>
        </p:nvSpPr>
        <p:spPr>
          <a:xfrm>
            <a:off x="3968692" y="6197738"/>
            <a:ext cx="4559082" cy="473075"/>
          </a:xfrm>
        </p:spPr>
        <p:txBody>
          <a:bodyPr>
            <a:normAutofit/>
          </a:bodyPr>
          <a:lstStyle/>
          <a:p>
            <a:pPr algn="r"/>
            <a:r>
              <a:rPr lang="en-US" sz="1800" dirty="0"/>
              <a:t>www.recreation-law.com</a:t>
            </a:r>
          </a:p>
        </p:txBody>
      </p:sp>
      <p:pic>
        <p:nvPicPr>
          <p:cNvPr id="5" name="PresenterMediaLogo.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638800"/>
          </a:xfrm>
          <a:prstGeom prst="rect">
            <a:avLst/>
          </a:prstGeom>
        </p:spPr>
      </p:pic>
    </p:spTree>
    <p:extLst>
      <p:ext uri="{BB962C8B-B14F-4D97-AF65-F5344CB8AC3E}">
        <p14:creationId xmlns:p14="http://schemas.microsoft.com/office/powerpoint/2010/main" val="388957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462</TotalTime>
  <Words>2084</Words>
  <Application>Microsoft Office PowerPoint</Application>
  <PresentationFormat>On-screen Show (4:3)</PresentationFormat>
  <Paragraphs>301</Paragraphs>
  <Slides>52</Slides>
  <Notes>52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Kaushan Script</vt:lpstr>
      <vt:lpstr>Segoe UI Black</vt:lpstr>
      <vt:lpstr>Unkempt</vt:lpstr>
      <vt:lpstr>Garamond</vt:lpstr>
      <vt:lpstr>Arial</vt:lpstr>
      <vt:lpstr>Calibri</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James H. (Jim) Moss, JD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Judd</dc:creator>
  <cp:lastModifiedBy>Jim H. Moss</cp:lastModifiedBy>
  <cp:revision>66</cp:revision>
  <dcterms:created xsi:type="dcterms:W3CDTF">2016-09-23T15:07:53Z</dcterms:created>
  <dcterms:modified xsi:type="dcterms:W3CDTF">2018-08-02T22:34:24Z</dcterms:modified>
</cp:coreProperties>
</file>